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70" r:id="rId12"/>
    <p:sldId id="271" r:id="rId13"/>
    <p:sldId id="273" r:id="rId14"/>
    <p:sldId id="274" r:id="rId15"/>
    <p:sldId id="275" r:id="rId16"/>
    <p:sldId id="276" r:id="rId17"/>
    <p:sldId id="277" r:id="rId18"/>
    <p:sldId id="278" r:id="rId19"/>
    <p:sldId id="279" r:id="rId20"/>
    <p:sldId id="280" r:id="rId21"/>
    <p:sldId id="281" r:id="rId22"/>
    <p:sldId id="282" r:id="rId23"/>
    <p:sldId id="283" r:id="rId24"/>
    <p:sldId id="284" r:id="rId25"/>
    <p:sldId id="285" r:id="rId26"/>
    <p:sldId id="286" r:id="rId27"/>
    <p:sldId id="287" r:id="rId28"/>
    <p:sldId id="288" r:id="rId29"/>
    <p:sldId id="289" r:id="rId30"/>
    <p:sldId id="290" r:id="rId31"/>
    <p:sldId id="291" r:id="rId32"/>
    <p:sldId id="292" r:id="rId33"/>
    <p:sldId id="293" r:id="rId34"/>
    <p:sldId id="294" r:id="rId35"/>
    <p:sldId id="266" r:id="rId36"/>
    <p:sldId id="267" r:id="rId37"/>
    <p:sldId id="268" r:id="rId38"/>
    <p:sldId id="269" r:id="rId3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5" autoAdjust="0"/>
    <p:restoredTop sz="94660"/>
  </p:normalViewPr>
  <p:slideViewPr>
    <p:cSldViewPr snapToGrid="0">
      <p:cViewPr varScale="1">
        <p:scale>
          <a:sx n="74" d="100"/>
          <a:sy n="74" d="100"/>
        </p:scale>
        <p:origin x="49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ableStyles" Target="tableStyles.xml"/></Relationships>
</file>

<file path=ppt/media/image1.pn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243202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70991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02427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4886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78340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5594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02236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88326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48331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24055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14377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1C53F8B-2292-495F-92D8-A2D0A9D83585}" type="datetimeFigureOut">
              <a:rPr lang="en-US" smtClean="0"/>
              <a:t>2/7/2021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AC57FD-EBA6-4DA6-9266-B9A5B405FD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7784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5066" y="1754540"/>
            <a:ext cx="9144000" cy="1711149"/>
          </a:xfrm>
        </p:spPr>
        <p:txBody>
          <a:bodyPr>
            <a:normAutofit/>
          </a:bodyPr>
          <a:lstStyle/>
          <a:p>
            <a:r>
              <a:rPr lang="sr-Cyrl-RS" sz="2000" dirty="0" smtClean="0"/>
              <a:t>Интегрисане академске студије фармације</a:t>
            </a:r>
            <a:br>
              <a:rPr lang="sr-Cyrl-RS" sz="2000" dirty="0" smtClean="0"/>
            </a:br>
            <a:r>
              <a:rPr lang="sr-Cyrl-RS" sz="2000" dirty="0" smtClean="0"/>
              <a:t>Предмет: Социјална фармација </a:t>
            </a:r>
            <a:br>
              <a:rPr lang="sr-Cyrl-RS" sz="2000" dirty="0" smtClean="0"/>
            </a:br>
            <a:r>
              <a:rPr lang="sr-Cyrl-RS" sz="2000" dirty="0"/>
              <a:t/>
            </a:r>
            <a:br>
              <a:rPr lang="sr-Cyrl-RS" sz="2000" dirty="0"/>
            </a:br>
            <a:r>
              <a:rPr lang="sr-Cyrl-RS" sz="2000" dirty="0" smtClean="0"/>
              <a:t/>
            </a:r>
            <a:br>
              <a:rPr lang="sr-Cyrl-RS" sz="2000" dirty="0" smtClean="0"/>
            </a:br>
            <a:r>
              <a:rPr lang="sr-Cyrl-RS" sz="2000" b="1" dirty="0" smtClean="0"/>
              <a:t>Наставна јединица бр. 1</a:t>
            </a:r>
            <a:endParaRPr lang="en-US" sz="2000" b="1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35378" y="3793949"/>
            <a:ext cx="9144000" cy="1655762"/>
          </a:xfrm>
        </p:spPr>
        <p:txBody>
          <a:bodyPr>
            <a:normAutofit lnSpcReduction="10000"/>
          </a:bodyPr>
          <a:lstStyle/>
          <a:p>
            <a:r>
              <a:rPr lang="sr-Cyrl-RS" dirty="0"/>
              <a:t>Основне дефиниције и концепти социјалне фармације. Основни принципи развоја фармације кроз </a:t>
            </a:r>
            <a:r>
              <a:rPr lang="sr-Cyrl-RS" dirty="0" smtClean="0"/>
              <a:t>историју</a:t>
            </a:r>
          </a:p>
          <a:p>
            <a:endParaRPr lang="sr-Cyrl-RS" dirty="0"/>
          </a:p>
          <a:p>
            <a:r>
              <a:rPr lang="sr-Cyrl-RS" dirty="0" smtClean="0"/>
              <a:t>Доц. др Оливера Миловановић</a:t>
            </a:r>
            <a:endParaRPr lang="en-US" dirty="0"/>
          </a:p>
        </p:txBody>
      </p:sp>
      <p:pic>
        <p:nvPicPr>
          <p:cNvPr id="4" name="Picture 7" descr="E:\DOKUMENTI\Nimda dokumenti\memo grb.png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1511878" y="277091"/>
            <a:ext cx="7856538" cy="1441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71204270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225778"/>
            <a:ext cx="10515600" cy="880534"/>
          </a:xfrm>
        </p:spPr>
        <p:txBody>
          <a:bodyPr>
            <a:normAutofit/>
          </a:bodyPr>
          <a:lstStyle/>
          <a:p>
            <a:pPr algn="ctr"/>
            <a:r>
              <a:rPr lang="ru-RU" sz="3200" dirty="0"/>
              <a:t>Основни принципи развоја фармације кроз историју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82221" y="1185332"/>
            <a:ext cx="11469511" cy="5373511"/>
          </a:xfrm>
        </p:spPr>
        <p:txBody>
          <a:bodyPr>
            <a:normAutofit fontScale="77500" lnSpcReduction="20000"/>
          </a:bodyPr>
          <a:lstStyle/>
          <a:p>
            <a:r>
              <a:rPr lang="sr-Cyrl-RS" dirty="0" smtClean="0"/>
              <a:t>Фармација од давнина представља сферу интереса како стручне тако и опште јавности.</a:t>
            </a:r>
          </a:p>
          <a:p>
            <a:r>
              <a:rPr lang="ru-RU" dirty="0"/>
              <a:t>Фармација је </a:t>
            </a:r>
            <a:r>
              <a:rPr lang="ru-RU" dirty="0" smtClean="0"/>
              <a:t>делатност која се заснива </a:t>
            </a:r>
            <a:r>
              <a:rPr lang="ru-RU" dirty="0"/>
              <a:t>на практичној </a:t>
            </a:r>
            <a:r>
              <a:rPr lang="ru-RU" dirty="0" smtClean="0"/>
              <a:t>примени </a:t>
            </a:r>
            <a:r>
              <a:rPr lang="ru-RU" dirty="0"/>
              <a:t>медицинске и хемијске научне спознаје.  </a:t>
            </a:r>
            <a:endParaRPr lang="ru-RU" dirty="0" smtClean="0"/>
          </a:p>
          <a:p>
            <a:r>
              <a:rPr lang="ru-RU" dirty="0" smtClean="0"/>
              <a:t>Примарни циљ фармације </a:t>
            </a:r>
            <a:r>
              <a:rPr lang="ru-RU" dirty="0"/>
              <a:t>је унапређење </a:t>
            </a:r>
            <a:r>
              <a:rPr lang="ru-RU" dirty="0" smtClean="0"/>
              <a:t>здравља. </a:t>
            </a:r>
          </a:p>
          <a:p>
            <a:r>
              <a:rPr lang="ru-RU" dirty="0" smtClean="0"/>
              <a:t>Овај циљ је данас проширен у односу на некадашњи фокус фармације који је подразумевао само лечење одређеног стања а не унапређење целокупног здравља. </a:t>
            </a:r>
          </a:p>
          <a:p>
            <a:r>
              <a:rPr lang="sr-Cyrl-RS" dirty="0"/>
              <a:t>Фармација (грч.  </a:t>
            </a:r>
            <a:r>
              <a:rPr lang="el-GR" dirty="0"/>
              <a:t>φάρµακον = </a:t>
            </a:r>
            <a:r>
              <a:rPr lang="sr-Cyrl-RS" dirty="0" smtClean="0"/>
              <a:t>лек</a:t>
            </a:r>
            <a:r>
              <a:rPr lang="sr-Cyrl-RS" dirty="0"/>
              <a:t>) је научна </a:t>
            </a:r>
            <a:r>
              <a:rPr lang="sr-Cyrl-RS" dirty="0" smtClean="0"/>
              <a:t>област </a:t>
            </a:r>
            <a:r>
              <a:rPr lang="sr-Cyrl-RS" dirty="0"/>
              <a:t>биомедицине </a:t>
            </a:r>
            <a:r>
              <a:rPr lang="sr-Cyrl-RS" dirty="0" smtClean="0"/>
              <a:t>којој </a:t>
            </a:r>
            <a:r>
              <a:rPr lang="sr-Cyrl-RS" dirty="0"/>
              <a:t>је циљ </a:t>
            </a:r>
            <a:r>
              <a:rPr lang="sr-Cyrl-RS" dirty="0" smtClean="0"/>
              <a:t>лечење</a:t>
            </a:r>
            <a:r>
              <a:rPr lang="sr-Cyrl-RS" dirty="0"/>
              <a:t>, чување и </a:t>
            </a:r>
            <a:r>
              <a:rPr lang="sr-Cyrl-RS" dirty="0" smtClean="0"/>
              <a:t>унапређење </a:t>
            </a:r>
            <a:r>
              <a:rPr lang="sr-Cyrl-RS" dirty="0"/>
              <a:t>здравља људи</a:t>
            </a:r>
            <a:r>
              <a:rPr lang="sr-Cyrl-RS" dirty="0" smtClean="0"/>
              <a:t>.</a:t>
            </a:r>
          </a:p>
          <a:p>
            <a:r>
              <a:rPr lang="sr-Cyrl-RS" dirty="0" smtClean="0"/>
              <a:t>Фармација </a:t>
            </a:r>
            <a:r>
              <a:rPr lang="sr-Cyrl-RS" dirty="0"/>
              <a:t>се бави сигурном, ефикасном и рационалном употребом </a:t>
            </a:r>
            <a:r>
              <a:rPr lang="sr-Cyrl-RS" dirty="0" smtClean="0"/>
              <a:t>лекова</a:t>
            </a:r>
            <a:r>
              <a:rPr lang="sr-Cyrl-RS" dirty="0"/>
              <a:t>. Традиционална улога фармације је припрема и издавање </a:t>
            </a:r>
            <a:r>
              <a:rPr lang="sr-Cyrl-RS" dirty="0" smtClean="0"/>
              <a:t>лекова</a:t>
            </a:r>
            <a:r>
              <a:rPr lang="sr-Cyrl-RS" dirty="0"/>
              <a:t>. </a:t>
            </a:r>
            <a:endParaRPr lang="sr-Cyrl-RS" dirty="0" smtClean="0"/>
          </a:p>
          <a:p>
            <a:r>
              <a:rPr lang="sr-Cyrl-RS" b="1" i="1" dirty="0" smtClean="0"/>
              <a:t>Фармацеут </a:t>
            </a:r>
            <a:r>
              <a:rPr lang="sr-Cyrl-RS" b="1" i="1" dirty="0"/>
              <a:t>је експерт за </a:t>
            </a:r>
            <a:r>
              <a:rPr lang="sr-Cyrl-RS" b="1" i="1" dirty="0" smtClean="0"/>
              <a:t>лекове</a:t>
            </a:r>
            <a:r>
              <a:rPr lang="sr-Cyrl-RS" b="1" i="1" dirty="0"/>
              <a:t>.</a:t>
            </a:r>
            <a:r>
              <a:rPr lang="sr-Cyrl-RS" dirty="0"/>
              <a:t> </a:t>
            </a:r>
            <a:endParaRPr lang="sr-Cyrl-RS" dirty="0" smtClean="0"/>
          </a:p>
          <a:p>
            <a:r>
              <a:rPr lang="sr-Cyrl-RS" dirty="0" smtClean="0"/>
              <a:t>Савремена </a:t>
            </a:r>
            <a:r>
              <a:rPr lang="sr-Cyrl-RS" dirty="0"/>
              <a:t>фармација укључује клиничка </a:t>
            </a:r>
            <a:r>
              <a:rPr lang="sr-Cyrl-RS" dirty="0" smtClean="0"/>
              <a:t>испитивања путем којих се испитује сигурности </a:t>
            </a:r>
            <a:r>
              <a:rPr lang="sr-Cyrl-RS" dirty="0"/>
              <a:t>и ефикасности </a:t>
            </a:r>
            <a:r>
              <a:rPr lang="sr-Cyrl-RS" dirty="0" smtClean="0"/>
              <a:t>лекова</a:t>
            </a:r>
            <a:r>
              <a:rPr lang="sr-Cyrl-RS" dirty="0"/>
              <a:t>. </a:t>
            </a:r>
            <a:endParaRPr lang="sr-Cyrl-RS" dirty="0" smtClean="0"/>
          </a:p>
          <a:p>
            <a:r>
              <a:rPr lang="sr-Cyrl-RS" dirty="0" smtClean="0"/>
              <a:t>Фармација обухвата широк дијапазон области: </a:t>
            </a:r>
            <a:r>
              <a:rPr lang="sr-Cyrl-RS" dirty="0"/>
              <a:t>фармацеутска хемија, фармацеутска технологија, фармакологија, токсикологија и клиничка </a:t>
            </a:r>
            <a:r>
              <a:rPr lang="sr-Cyrl-RS" dirty="0" smtClean="0"/>
              <a:t>фармација, социјална фармација.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315926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3044" y="184502"/>
            <a:ext cx="10515600" cy="1012119"/>
          </a:xfrm>
        </p:spPr>
        <p:txBody>
          <a:bodyPr>
            <a:normAutofit/>
          </a:bodyPr>
          <a:lstStyle/>
          <a:p>
            <a:pPr algn="ctr"/>
            <a:r>
              <a:rPr lang="ru-RU" sz="3200" dirty="0">
                <a:latin typeface="+mn-lt"/>
              </a:rPr>
              <a:t>Основни принципи развоја фармације кроз историју</a:t>
            </a:r>
            <a:endParaRPr lang="en-US" sz="32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61244" y="1253067"/>
            <a:ext cx="10992556" cy="4923896"/>
          </a:xfrm>
        </p:spPr>
        <p:txBody>
          <a:bodyPr>
            <a:normAutofit lnSpcReduction="10000"/>
          </a:bodyPr>
          <a:lstStyle/>
          <a:p>
            <a:r>
              <a:rPr lang="sr-Cyrl-RS" dirty="0" smtClean="0"/>
              <a:t>Када се посматра </a:t>
            </a:r>
            <a:r>
              <a:rPr lang="ru-RU" dirty="0" smtClean="0"/>
              <a:t>историја </a:t>
            </a:r>
            <a:r>
              <a:rPr lang="ru-RU" dirty="0"/>
              <a:t>фармације </a:t>
            </a:r>
            <a:r>
              <a:rPr lang="ru-RU" dirty="0" smtClean="0"/>
              <a:t>закључује се да је то широк </a:t>
            </a:r>
            <a:r>
              <a:rPr lang="ru-RU" dirty="0"/>
              <a:t>дијапазон тема, од почетног развоја науке, </a:t>
            </a:r>
            <a:r>
              <a:rPr lang="ru-RU" dirty="0" smtClean="0"/>
              <a:t>преко израде, развоја и примене лекова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/>
              <a:t>Треба напоменути да су се фармација </a:t>
            </a:r>
            <a:r>
              <a:rPr lang="ru-RU" dirty="0"/>
              <a:t>и медицина развијале још </a:t>
            </a:r>
            <a:r>
              <a:rPr lang="ru-RU" dirty="0" smtClean="0"/>
              <a:t>пре </a:t>
            </a:r>
            <a:r>
              <a:rPr lang="ru-RU" dirty="0"/>
              <a:t>нове ере. </a:t>
            </a:r>
            <a:endParaRPr lang="ru-RU" dirty="0" smtClean="0"/>
          </a:p>
          <a:p>
            <a:r>
              <a:rPr lang="ru-RU" dirty="0" smtClean="0"/>
              <a:t>Из тог временском периода датирају </a:t>
            </a:r>
            <a:r>
              <a:rPr lang="ru-RU" dirty="0"/>
              <a:t>значајна </a:t>
            </a:r>
            <a:r>
              <a:rPr lang="ru-RU" dirty="0" smtClean="0"/>
              <a:t>дела</a:t>
            </a:r>
            <a:r>
              <a:rPr lang="ru-RU" dirty="0"/>
              <a:t>, списи и илустрације, који су </a:t>
            </a:r>
            <a:r>
              <a:rPr lang="ru-RU" dirty="0" smtClean="0"/>
              <a:t>значајно утицали на каснији развој </a:t>
            </a:r>
            <a:r>
              <a:rPr lang="ru-RU" dirty="0"/>
              <a:t>савремене медицине. </a:t>
            </a:r>
            <a:endParaRPr lang="ru-RU" dirty="0" smtClean="0"/>
          </a:p>
          <a:p>
            <a:r>
              <a:rPr lang="ru-RU" dirty="0" smtClean="0"/>
              <a:t>Развој </a:t>
            </a:r>
            <a:r>
              <a:rPr lang="ru-RU" dirty="0"/>
              <a:t>фармације се одвијао различито у појединим земљама и културама. Историјски </a:t>
            </a:r>
            <a:r>
              <a:rPr lang="ru-RU" dirty="0" smtClean="0"/>
              <a:t>развој </a:t>
            </a:r>
            <a:r>
              <a:rPr lang="ru-RU" dirty="0"/>
              <a:t>фармације обухватиће истраживања у различитим културама; у исламској, кинеској, старом Риму и Грчкој, као и на просторима појединих земаља бивше Југославије (Србије, Хрватске и Босне и Херцеговине).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4501678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44386"/>
          </a:xfrm>
        </p:spPr>
        <p:txBody>
          <a:bodyPr>
            <a:normAutofit fontScale="90000"/>
          </a:bodyPr>
          <a:lstStyle/>
          <a:p>
            <a:r>
              <a:rPr lang="sr-Cyrl-RS" b="1" dirty="0" smtClean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sr-Cyrl-RS" b="1" dirty="0" smtClean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sr-Cyrl-RS" b="1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sr-Cyrl-RS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3600" dirty="0"/>
              <a:t>Основни принципи развоја фармације кроз историју</a:t>
            </a:r>
            <a:r>
              <a:rPr lang="en-US" sz="4800" b="1" dirty="0"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en-US" sz="4800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endParaRPr lang="en-US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endParaRPr lang="sr-Cyrl-RS" dirty="0">
              <a:cs typeface="Arial" panose="020B0604020202020204" pitchFamily="34" charset="0"/>
            </a:endParaRPr>
          </a:p>
          <a:p>
            <a:r>
              <a:rPr lang="sr-Cyrl-RS" dirty="0">
                <a:cs typeface="Arial" panose="020B0604020202020204" pitchFamily="34" charset="0"/>
              </a:rPr>
              <a:t>Назив фармација потиче из старог Египта око 3000 године п.н.е., а реч је настала по Врховном богу здравља и хемије </a:t>
            </a:r>
            <a:r>
              <a:rPr lang="sr-Latn-RS" dirty="0">
                <a:cs typeface="Arial" panose="020B0604020202020204" pitchFamily="34" charset="0"/>
              </a:rPr>
              <a:t>Thota </a:t>
            </a:r>
            <a:r>
              <a:rPr lang="sr-Cyrl-RS" dirty="0">
                <a:cs typeface="Arial" panose="020B0604020202020204" pitchFamily="34" charset="0"/>
              </a:rPr>
              <a:t>– </a:t>
            </a:r>
            <a:r>
              <a:rPr lang="sr-Latn-RS" dirty="0">
                <a:cs typeface="Arial" panose="020B0604020202020204" pitchFamily="34" charset="0"/>
              </a:rPr>
              <a:t>„ Ph-Ar-Maki“ </a:t>
            </a:r>
            <a:r>
              <a:rPr lang="sr-Cyrl-RS" dirty="0">
                <a:cs typeface="Arial" panose="020B0604020202020204" pitchFamily="34" charset="0"/>
              </a:rPr>
              <a:t>што у преводу значи „онај који даје сигурнст, исцељење.  Знатно касније стари Грци уводе речи </a:t>
            </a:r>
            <a:r>
              <a:rPr lang="en-US" i="1" dirty="0" err="1">
                <a:cs typeface="Arial" panose="020B0604020202020204" pitchFamily="34" charset="0"/>
              </a:rPr>
              <a:t>pharmakon</a:t>
            </a:r>
            <a:r>
              <a:rPr lang="sr-Cyrl-RS" dirty="0">
                <a:cs typeface="Arial" panose="020B0604020202020204" pitchFamily="34" charset="0"/>
              </a:rPr>
              <a:t> што означава лек и </a:t>
            </a:r>
            <a:r>
              <a:rPr lang="sr-Latn-RS" dirty="0">
                <a:cs typeface="Arial" panose="020B0604020202020204" pitchFamily="34" charset="0"/>
              </a:rPr>
              <a:t>Pharmakeia </a:t>
            </a:r>
            <a:r>
              <a:rPr lang="sr-Cyrl-RS" dirty="0">
                <a:cs typeface="Arial" panose="020B0604020202020204" pitchFamily="34" charset="0"/>
              </a:rPr>
              <a:t>што значи давање лекова</a:t>
            </a:r>
            <a:r>
              <a:rPr lang="sr-Cyrl-RS" dirty="0" smtClean="0">
                <a:cs typeface="Arial" panose="020B0604020202020204" pitchFamily="34" charset="0"/>
              </a:rPr>
              <a:t>.</a:t>
            </a:r>
            <a:endParaRPr lang="sr-Cyrl-RS" sz="3000" dirty="0">
              <a:cs typeface="Arial" panose="020B0604020202020204" pitchFamily="34" charset="0"/>
            </a:endParaRPr>
          </a:p>
          <a:p>
            <a:pPr>
              <a:defRPr/>
            </a:pPr>
            <a:r>
              <a:rPr lang="sr-Cyrl-RS" sz="3000" dirty="0">
                <a:cs typeface="Arial" panose="020B0604020202020204" pitchFamily="34" charset="0"/>
              </a:rPr>
              <a:t>Фармација је здравствена област која интегрише поље медицинских и поље хемијских наука у циљу добијања лековитог препарата који ће да буде безбедан и ефикасан.</a:t>
            </a:r>
          </a:p>
          <a:p>
            <a:pPr>
              <a:defRPr/>
            </a:pPr>
            <a:r>
              <a:rPr lang="sr-Cyrl-RS" sz="3000" dirty="0">
                <a:cs typeface="Arial" panose="020B0604020202020204" pitchFamily="34" charset="0"/>
              </a:rPr>
              <a:t>Фармацеути- одговорна лица која спроводе фармацеутску здравствену делатност на различитим нивоима здравствене заштите (примарни, секундарни и терцијарни ниво)</a:t>
            </a:r>
            <a:endParaRPr lang="en-US" sz="3000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0187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dirty="0"/>
              <a:t>Основни принципи развоја фармације кроз историју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sz="2400" dirty="0" smtClean="0"/>
              <a:t>Прва фармацеутска сазнања су се заснивала на традицији, искуству и емпирији, а у неким аспектима и мистици. </a:t>
            </a:r>
          </a:p>
          <a:p>
            <a:endParaRPr lang="en-US" dirty="0"/>
          </a:p>
        </p:txBody>
      </p:sp>
      <p:pic>
        <p:nvPicPr>
          <p:cNvPr id="7" name="Picture 2" descr="http://mediko.sveznadar.info/99Razno/10-HigBowl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3872" y="3789041"/>
            <a:ext cx="2304256" cy="257680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1471986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399" y="476672"/>
            <a:ext cx="10047111" cy="798972"/>
          </a:xfrm>
        </p:spPr>
        <p:txBody>
          <a:bodyPr>
            <a:normAutofit fontScale="90000"/>
          </a:bodyPr>
          <a:lstStyle/>
          <a:p>
            <a:r>
              <a:rPr lang="ru-RU" sz="3600" dirty="0"/>
              <a:t>Основни принципи развоја фармације кроз историју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7022" y="1484784"/>
            <a:ext cx="9623778" cy="5040560"/>
          </a:xfrm>
        </p:spPr>
        <p:txBody>
          <a:bodyPr>
            <a:normAutofit fontScale="85000" lnSpcReduction="20000"/>
          </a:bodyPr>
          <a:lstStyle/>
          <a:p>
            <a:r>
              <a:rPr lang="sr-Cyrl-RS" sz="2600" dirty="0">
                <a:cs typeface="Arial" panose="020B0604020202020204" pitchFamily="34" charset="0"/>
              </a:rPr>
              <a:t>Почеци развоја фармације као здравствене делатности датирају још пре нове ере када настају значајни радови, записи и графичке илистрације које временом значајно доприносе развоју медицине и фармације.</a:t>
            </a:r>
          </a:p>
          <a:p>
            <a:r>
              <a:rPr lang="sr-Cyrl-RS" sz="2600" dirty="0">
                <a:cs typeface="Arial" panose="020B0604020202020204" pitchFamily="34" charset="0"/>
              </a:rPr>
              <a:t>Месопотамија</a:t>
            </a:r>
          </a:p>
          <a:p>
            <a:pPr lvl="1"/>
            <a:r>
              <a:rPr lang="sr-Cyrl-CS" altLang="en-US" sz="2600" dirty="0">
                <a:cs typeface="Arial" panose="020B0604020202020204" pitchFamily="34" charset="0"/>
              </a:rPr>
              <a:t>Најстарији медицински записи, потичи из периода око 2500 година п. н. е.</a:t>
            </a:r>
          </a:p>
          <a:p>
            <a:pPr lvl="1"/>
            <a:r>
              <a:rPr lang="sr-Cyrl-CS" sz="2600" dirty="0">
                <a:cs typeface="Arial" panose="020B0604020202020204" pitchFamily="34" charset="0"/>
              </a:rPr>
              <a:t>Клинасто писмо на глиненим таблицама</a:t>
            </a:r>
          </a:p>
          <a:p>
            <a:r>
              <a:rPr lang="sr-Cyrl-RS" sz="2600" dirty="0">
                <a:cs typeface="Arial" panose="020B0604020202020204" pitchFamily="34" charset="0"/>
              </a:rPr>
              <a:t>Асирија</a:t>
            </a:r>
          </a:p>
          <a:p>
            <a:pPr lvl="1"/>
            <a:r>
              <a:rPr lang="ru-RU" sz="2600" dirty="0">
                <a:cs typeface="Arial" panose="020B0604020202020204" pitchFamily="34" charset="0"/>
              </a:rPr>
              <a:t>Глинена таблица из библиотеке асиријског краља Асурбанипала у Ниниви (7. век п. н. е.). Направио највећу књижницу на клинопису тог доба на остацима главног града Ниниве. </a:t>
            </a:r>
          </a:p>
          <a:p>
            <a:pPr lvl="1"/>
            <a:r>
              <a:rPr lang="ru-RU" sz="2600" dirty="0">
                <a:cs typeface="Arial" panose="020B0604020202020204" pitchFamily="34" charset="0"/>
              </a:rPr>
              <a:t>Пронађено је више од двадесет хиљада плочица које су садржале медицински текст. Подаци о лековима биљног и животињског порекла откривени су на 660 плочица. </a:t>
            </a:r>
          </a:p>
          <a:p>
            <a:pPr lvl="1"/>
            <a:r>
              <a:rPr lang="ru-RU" sz="2600" dirty="0">
                <a:cs typeface="Arial" panose="020B0604020202020204" pitchFamily="34" charset="0"/>
              </a:rPr>
              <a:t>Ту се као </a:t>
            </a:r>
            <a:r>
              <a:rPr lang="sr-Cyrl-RS" sz="2600" dirty="0">
                <a:cs typeface="Arial" panose="020B0604020202020204" pitchFamily="34" charset="0"/>
              </a:rPr>
              <a:t>л</a:t>
            </a:r>
            <a:r>
              <a:rPr lang="ru-RU" sz="2600" dirty="0">
                <a:cs typeface="Arial" panose="020B0604020202020204" pitchFamily="34" charset="0"/>
              </a:rPr>
              <a:t>ековите биљке за справљање лекова помињу: датула, смоква, мед, лук, јечам, лан, чемпрес, храстово лишће. </a:t>
            </a:r>
          </a:p>
          <a:p>
            <a:pPr lvl="1"/>
            <a:r>
              <a:rPr lang="ru-RU" sz="2600" dirty="0">
                <a:cs typeface="Arial" panose="020B0604020202020204" pitchFamily="34" charset="0"/>
              </a:rPr>
              <a:t>Екстракте лекова припремали су водом, млеком, квасцем и уљем.</a:t>
            </a:r>
            <a:r>
              <a:rPr lang="ru-RU" sz="2000" dirty="0"/>
              <a:t/>
            </a:r>
            <a:br>
              <a:rPr lang="ru-RU" sz="2000" dirty="0"/>
            </a:br>
            <a:endParaRPr lang="sr-Cyrl-RS" sz="20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081503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4756" y="404664"/>
            <a:ext cx="9556044" cy="679069"/>
          </a:xfrm>
        </p:spPr>
        <p:txBody>
          <a:bodyPr>
            <a:noAutofit/>
          </a:bodyPr>
          <a:lstStyle/>
          <a:p>
            <a:r>
              <a:rPr lang="ru-RU" sz="3200" dirty="0"/>
              <a:t>Основни принципи развоја фармације кроз </a:t>
            </a:r>
            <a:r>
              <a:rPr lang="ru-RU" sz="3200" dirty="0" smtClean="0"/>
              <a:t>историју</a:t>
            </a:r>
            <a:r>
              <a:rPr lang="en-US" sz="2900" dirty="0"/>
              <a:t/>
            </a:r>
            <a:br>
              <a:rPr lang="en-US" sz="2900" dirty="0"/>
            </a:br>
            <a:endParaRPr lang="en-US" sz="29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421" y="1181519"/>
            <a:ext cx="9911645" cy="4896544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sr-Cyrl-RS" b="1" dirty="0" smtClean="0"/>
              <a:t>Сумерска глинена плочица из Нипура</a:t>
            </a:r>
            <a:endParaRPr lang="en-US" b="1" dirty="0" smtClean="0"/>
          </a:p>
          <a:p>
            <a:r>
              <a:rPr lang="ru-RU" dirty="0" smtClean="0"/>
              <a:t>Најстарији </a:t>
            </a:r>
            <a:r>
              <a:rPr lang="ru-RU" dirty="0"/>
              <a:t>писани документ о употреби </a:t>
            </a:r>
            <a:r>
              <a:rPr lang="ru-RU" dirty="0" smtClean="0"/>
              <a:t>лековитог </a:t>
            </a:r>
            <a:r>
              <a:rPr lang="ru-RU" dirty="0"/>
              <a:t>биља за израду </a:t>
            </a:r>
            <a:r>
              <a:rPr lang="ru-RU" dirty="0" smtClean="0"/>
              <a:t>лекова </a:t>
            </a:r>
            <a:r>
              <a:rPr lang="ru-RU" dirty="0"/>
              <a:t>и </a:t>
            </a:r>
            <a:r>
              <a:rPr lang="ru-RU" dirty="0" smtClean="0"/>
              <a:t>за лечење </a:t>
            </a:r>
            <a:r>
              <a:rPr lang="ru-RU" dirty="0"/>
              <a:t>пронађен је на </a:t>
            </a:r>
            <a:r>
              <a:rPr lang="ru-RU" dirty="0" smtClean="0"/>
              <a:t>Сумерској </a:t>
            </a:r>
            <a:r>
              <a:rPr lang="ru-RU" dirty="0"/>
              <a:t>глиненој плочици из </a:t>
            </a:r>
            <a:r>
              <a:rPr lang="ru-RU" dirty="0" smtClean="0"/>
              <a:t>Нипура </a:t>
            </a:r>
            <a:r>
              <a:rPr lang="ru-RU" dirty="0"/>
              <a:t>настао у периоду 2200. - </a:t>
            </a:r>
            <a:r>
              <a:rPr lang="ru-RU" dirty="0" smtClean="0"/>
              <a:t>2100. године </a:t>
            </a:r>
            <a:r>
              <a:rPr lang="ru-RU" dirty="0"/>
              <a:t>п.н.е (подручје данашњег Ирака). </a:t>
            </a:r>
            <a:endParaRPr lang="ru-RU" dirty="0" smtClean="0"/>
          </a:p>
          <a:p>
            <a:r>
              <a:rPr lang="ru-RU" dirty="0" smtClean="0"/>
              <a:t>То </a:t>
            </a:r>
            <a:r>
              <a:rPr lang="ru-RU" dirty="0"/>
              <a:t>је најстарија позната </a:t>
            </a:r>
            <a:r>
              <a:rPr lang="ru-RU" b="1" dirty="0"/>
              <a:t>рецептурна књига</a:t>
            </a:r>
            <a:r>
              <a:rPr lang="ru-RU" dirty="0"/>
              <a:t>, </a:t>
            </a:r>
            <a:r>
              <a:rPr lang="ru-RU" dirty="0" smtClean="0"/>
              <a:t>и истовремено </a:t>
            </a:r>
            <a:r>
              <a:rPr lang="ru-RU" dirty="0"/>
              <a:t>најстарији </a:t>
            </a:r>
            <a:r>
              <a:rPr lang="ru-RU" dirty="0" smtClean="0"/>
              <a:t>лекарски приручник.</a:t>
            </a:r>
          </a:p>
          <a:p>
            <a:r>
              <a:rPr lang="ru-RU" dirty="0" smtClean="0"/>
              <a:t>Сумерски лекар </a:t>
            </a:r>
            <a:r>
              <a:rPr lang="ru-RU" dirty="0"/>
              <a:t>је урезао на глиненој </a:t>
            </a:r>
            <a:r>
              <a:rPr lang="ru-RU" dirty="0" smtClean="0"/>
              <a:t>плочици </a:t>
            </a:r>
            <a:r>
              <a:rPr lang="ru-RU" dirty="0"/>
              <a:t>(</a:t>
            </a:r>
            <a:r>
              <a:rPr lang="ru-RU" dirty="0" smtClean="0"/>
              <a:t>15x8цм</a:t>
            </a:r>
            <a:r>
              <a:rPr lang="ru-RU" dirty="0"/>
              <a:t>) рецептуру за 12 </a:t>
            </a:r>
            <a:r>
              <a:rPr lang="ru-RU" dirty="0" smtClean="0"/>
              <a:t>препарата, </a:t>
            </a:r>
            <a:r>
              <a:rPr lang="ru-RU" dirty="0"/>
              <a:t>масти и </a:t>
            </a:r>
            <a:r>
              <a:rPr lang="ru-RU" dirty="0" smtClean="0"/>
              <a:t>лекова </a:t>
            </a:r>
            <a:r>
              <a:rPr lang="ru-RU" dirty="0"/>
              <a:t>за </a:t>
            </a:r>
            <a:r>
              <a:rPr lang="ru-RU" dirty="0" smtClean="0"/>
              <a:t>унутрашњу примену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/>
              <a:t>Помиње </a:t>
            </a:r>
            <a:r>
              <a:rPr lang="ru-RU" dirty="0"/>
              <a:t>се преко </a:t>
            </a:r>
            <a:r>
              <a:rPr lang="ru-RU" dirty="0" smtClean="0"/>
              <a:t>250 различитих </a:t>
            </a:r>
            <a:r>
              <a:rPr lang="ru-RU" dirty="0"/>
              <a:t>биљака, међу којима су неке алкалоидне: мак, буника и мандрагора.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001944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3422" y="620688"/>
            <a:ext cx="9217378" cy="576064"/>
          </a:xfrm>
        </p:spPr>
        <p:txBody>
          <a:bodyPr>
            <a:noAutofit/>
          </a:bodyPr>
          <a:lstStyle/>
          <a:p>
            <a:r>
              <a:rPr lang="ru-RU" sz="3200" dirty="0"/>
              <a:t>Основни принципи развоја фармације кроз историју</a:t>
            </a:r>
            <a:r>
              <a:rPr lang="en-US" sz="3200" dirty="0"/>
              <a:t/>
            </a:r>
            <a:br>
              <a:rPr lang="en-US" sz="3200" dirty="0"/>
            </a:b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1555" y="1311176"/>
            <a:ext cx="9825183" cy="504446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1800" b="1" dirty="0">
                <a:cs typeface="Arial" panose="020B0604020202020204" pitchFamily="34" charset="0"/>
              </a:rPr>
              <a:t>Египатска медицина- Еберсов </a:t>
            </a:r>
            <a:r>
              <a:rPr lang="ru-RU" sz="1800" b="1" dirty="0" smtClean="0">
                <a:cs typeface="Arial" panose="020B0604020202020204" pitchFamily="34" charset="0"/>
              </a:rPr>
              <a:t>папирус</a:t>
            </a:r>
            <a:endParaRPr lang="ru-RU" sz="1800" dirty="0">
              <a:cs typeface="Arial" panose="020B0604020202020204" pitchFamily="34" charset="0"/>
            </a:endParaRPr>
          </a:p>
          <a:p>
            <a:r>
              <a:rPr lang="ru-RU" sz="1800" dirty="0">
                <a:cs typeface="Arial" panose="020B0604020202020204" pitchFamily="34" charset="0"/>
              </a:rPr>
              <a:t>Египатска медицина достигла је врхунац 2000. године п.н.е. </a:t>
            </a:r>
            <a:endParaRPr lang="sr-Latn-RS" sz="1800" dirty="0">
              <a:cs typeface="Arial" panose="020B0604020202020204" pitchFamily="34" charset="0"/>
            </a:endParaRPr>
          </a:p>
          <a:p>
            <a:r>
              <a:rPr lang="ru-RU" sz="1800" dirty="0">
                <a:cs typeface="Arial" panose="020B0604020202020204" pitchFamily="34" charset="0"/>
              </a:rPr>
              <a:t>Доступни медицински папируси</a:t>
            </a:r>
            <a:r>
              <a:rPr lang="sr-Latn-RS" sz="1800" dirty="0">
                <a:cs typeface="Arial" panose="020B0604020202020204" pitchFamily="34" charset="0"/>
              </a:rPr>
              <a:t> </a:t>
            </a:r>
            <a:r>
              <a:rPr lang="ru-RU" sz="1800" dirty="0">
                <a:cs typeface="Arial" panose="020B0604020202020204" pitchFamily="34" charset="0"/>
              </a:rPr>
              <a:t>(1900.-1200.п.н.е.) који показују велико знање </a:t>
            </a:r>
            <a:r>
              <a:rPr lang="sr-Cyrl-RS" sz="1800" dirty="0">
                <a:cs typeface="Arial" panose="020B0604020202020204" pitchFamily="34" charset="0"/>
              </a:rPr>
              <a:t>лекара</a:t>
            </a:r>
            <a:r>
              <a:rPr lang="ru-RU" sz="1800" dirty="0">
                <a:cs typeface="Arial" panose="020B0604020202020204" pitchFamily="34" charset="0"/>
              </a:rPr>
              <a:t>- апотекара Египатске медицинске установе и припадале су моћном свештенству и повезане су са храмовима.</a:t>
            </a:r>
          </a:p>
          <a:p>
            <a:r>
              <a:rPr lang="ru-RU" sz="1800" dirty="0">
                <a:cs typeface="Arial" panose="020B0604020202020204" pitchFamily="34" charset="0"/>
              </a:rPr>
              <a:t>Почињу са радом школе у којима се преносило лекарско умеће. Оне су биле окружене пространим вртовима на којима се узгајало лековито биље.</a:t>
            </a:r>
          </a:p>
          <a:p>
            <a:r>
              <a:rPr lang="ru-RU" sz="1800" dirty="0">
                <a:cs typeface="Arial" panose="020B0604020202020204" pitchFamily="34" charset="0"/>
              </a:rPr>
              <a:t>У Еберсовом папирусу (20,23 м дуг, 30 цм широк), написаном око 1550. године п.н.е. у Теби и који је својеврсна енциклопедија медицинског знања помиње се велики број биљних врста и дрога коришћених у терапији. </a:t>
            </a:r>
          </a:p>
          <a:p>
            <a:r>
              <a:rPr lang="ru-RU" sz="1800" b="1" dirty="0">
                <a:cs typeface="Arial" panose="020B0604020202020204" pitchFamily="34" charset="0"/>
              </a:rPr>
              <a:t>Еберсов папирус представља главну књигу староегипатске медицине и фармације.</a:t>
            </a:r>
          </a:p>
          <a:p>
            <a:r>
              <a:rPr lang="ru-RU" sz="1800" dirty="0">
                <a:cs typeface="Arial" panose="020B0604020202020204" pitchFamily="34" charset="0"/>
              </a:rPr>
              <a:t>У њему је описано припремање лекова за све тада познате болести на хијератском писму у сврху учења</a:t>
            </a:r>
            <a:endParaRPr lang="en-US" sz="1800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317337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3467" y="643466"/>
            <a:ext cx="9567333" cy="1129349"/>
          </a:xfrm>
        </p:spPr>
        <p:txBody>
          <a:bodyPr>
            <a:normAutofit fontScale="90000"/>
          </a:bodyPr>
          <a:lstStyle/>
          <a:p>
            <a:r>
              <a:rPr lang="ru-RU" sz="3100" dirty="0">
                <a:latin typeface="+mn-lt"/>
              </a:rPr>
              <a:t>Основни принципи развоја фармације кроз историју</a:t>
            </a:r>
            <a:r>
              <a:rPr lang="en-US" sz="4000" dirty="0"/>
              <a:t/>
            </a:r>
            <a:br>
              <a:rPr lang="en-US" sz="4000" dirty="0"/>
            </a:b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1557" y="1365956"/>
            <a:ext cx="9964924" cy="5159388"/>
          </a:xfrm>
        </p:spPr>
        <p:txBody>
          <a:bodyPr>
            <a:normAutofit/>
          </a:bodyPr>
          <a:lstStyle/>
          <a:p>
            <a:r>
              <a:rPr lang="sr-Cyrl-RS" b="1" dirty="0"/>
              <a:t>Фармација у Кини </a:t>
            </a:r>
            <a:r>
              <a:rPr lang="sr-Cyrl-RS" dirty="0"/>
              <a:t>се у највећој мери везује за </a:t>
            </a:r>
            <a:r>
              <a:rPr lang="en-US" dirty="0"/>
              <a:t>Shen </a:t>
            </a:r>
            <a:r>
              <a:rPr lang="en-US" dirty="0" err="1"/>
              <a:t>Nung</a:t>
            </a:r>
            <a:r>
              <a:rPr lang="sr-Cyrl-RS" dirty="0"/>
              <a:t>-а који је и 3000. пре нове ере анализирао лековита својства више стотина различитих биљака.</a:t>
            </a:r>
            <a:endParaRPr lang="en-US" dirty="0"/>
          </a:p>
          <a:p>
            <a:r>
              <a:rPr lang="sr-Cyrl-RS" dirty="0"/>
              <a:t>Његово најпознатије дело је било „Класичне биљке божанског </a:t>
            </a:r>
            <a:r>
              <a:rPr lang="en-US" dirty="0" err="1"/>
              <a:t>ратара</a:t>
            </a:r>
            <a:r>
              <a:rPr lang="en-US" dirty="0"/>
              <a:t>“ (</a:t>
            </a:r>
            <a:r>
              <a:rPr lang="en-US" dirty="0" err="1"/>
              <a:t>engl.</a:t>
            </a:r>
            <a:r>
              <a:rPr lang="en-US" dirty="0"/>
              <a:t> The Divine Farmer s Herb - Root - Classic).</a:t>
            </a:r>
            <a:r>
              <a:rPr lang="sr-Cyrl-RS" dirty="0"/>
              <a:t>Ово дело се сматра првом кинеском фармакопејом, и укључује 365 лекова добијених из минерала, биљака и животиња.</a:t>
            </a:r>
          </a:p>
          <a:p>
            <a:r>
              <a:rPr lang="sr-Cyrl-RS" b="1" dirty="0"/>
              <a:t>Стара Индија</a:t>
            </a:r>
          </a:p>
          <a:p>
            <a:pPr lvl="1"/>
            <a:r>
              <a:rPr lang="ru-RU" b="1" dirty="0"/>
              <a:t>ајурведа</a:t>
            </a:r>
            <a:r>
              <a:rPr lang="ru-RU" dirty="0"/>
              <a:t> (санскрит: Āyurveda „наука о дугом животу“), облик је традиционалне медицине</a:t>
            </a:r>
            <a:endParaRPr lang="en-US" b="1" dirty="0"/>
          </a:p>
          <a:p>
            <a:endParaRPr lang="sr-Cyrl-RS" dirty="0"/>
          </a:p>
        </p:txBody>
      </p:sp>
    </p:spTree>
    <p:extLst>
      <p:ext uri="{BB962C8B-B14F-4D97-AF65-F5344CB8AC3E}">
        <p14:creationId xmlns:p14="http://schemas.microsoft.com/office/powerpoint/2010/main" val="7947896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0889" y="487961"/>
            <a:ext cx="9352844" cy="648072"/>
          </a:xfrm>
        </p:spPr>
        <p:txBody>
          <a:bodyPr>
            <a:noAutofit/>
          </a:bodyPr>
          <a:lstStyle/>
          <a:p>
            <a:r>
              <a:rPr lang="ru-RU" sz="3200" dirty="0"/>
              <a:t>Основни принципи развоја фармације кроз историју</a:t>
            </a:r>
            <a:r>
              <a:rPr lang="en-US" sz="3200" dirty="0"/>
              <a:t/>
            </a:r>
            <a:br>
              <a:rPr lang="en-US" sz="3200" dirty="0"/>
            </a:b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98311" y="1268760"/>
            <a:ext cx="9674153" cy="532859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b="1" dirty="0">
                <a:cs typeface="Arial" panose="020B0604020202020204" pitchFamily="34" charset="0"/>
              </a:rPr>
              <a:t>Фармација у старом Риму и Грчкој</a:t>
            </a:r>
            <a:endParaRPr lang="sr-Latn-RS" b="1" dirty="0">
              <a:cs typeface="Arial" panose="020B0604020202020204" pitchFamily="34" charset="0"/>
            </a:endParaRPr>
          </a:p>
          <a:p>
            <a:r>
              <a:rPr lang="ru-RU" sz="2400" dirty="0">
                <a:cs typeface="Arial" panose="020B0604020202020204" pitchFamily="34" charset="0"/>
              </a:rPr>
              <a:t>У Старом Риму су кориш</a:t>
            </a:r>
            <a:r>
              <a:rPr lang="sr-Cyrl-RS" sz="2400" dirty="0">
                <a:cs typeface="Arial" panose="020B0604020202020204" pitchFamily="34" charset="0"/>
              </a:rPr>
              <a:t>ћ</a:t>
            </a:r>
            <a:r>
              <a:rPr lang="ru-RU" sz="2400" dirty="0">
                <a:cs typeface="Arial" panose="020B0604020202020204" pitchFamily="34" charset="0"/>
              </a:rPr>
              <a:t>ене различите супстанце за лечење и анестезију. </a:t>
            </a:r>
          </a:p>
          <a:p>
            <a:r>
              <a:rPr lang="ru-RU" sz="2400" dirty="0">
                <a:cs typeface="Arial" panose="020B0604020202020204" pitchFamily="34" charset="0"/>
              </a:rPr>
              <a:t>Код људи је циљано развијан страх од тровања, па се радило на проналаску антидота. Зарађивали су доста новца дајући превентивне материјале као и материјале за санацију након тровања. </a:t>
            </a:r>
          </a:p>
          <a:p>
            <a:r>
              <a:rPr lang="ru-RU" sz="2400" dirty="0">
                <a:cs typeface="Arial" panose="020B0604020202020204" pitchFamily="34" charset="0"/>
              </a:rPr>
              <a:t>Неке жене су плаћале и за убиства својих мужева тровањем, при чему би доктори као изговор тврдили да су само пацијента решили муке. </a:t>
            </a:r>
          </a:p>
          <a:p>
            <a:r>
              <a:rPr lang="ru-RU" sz="2400" dirty="0">
                <a:cs typeface="Arial" panose="020B0604020202020204" pitchFamily="34" charset="0"/>
              </a:rPr>
              <a:t>Комад осушене хијенине коже се користио за санирање уједа бесног пса. </a:t>
            </a:r>
          </a:p>
          <a:p>
            <a:r>
              <a:rPr lang="ru-RU" sz="2400" dirty="0">
                <a:cs typeface="Arial" panose="020B0604020202020204" pitchFamily="34" charset="0"/>
              </a:rPr>
              <a:t>Да би смањили вриштање и опирање пацијената коришћен је најчешће опијум као анестетик, који би давао пацијенту осећај обамрлости и ограничио би његове покрете.</a:t>
            </a:r>
            <a:endParaRPr lang="en-US" sz="2400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9602216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711" y="263525"/>
            <a:ext cx="10515600" cy="1325563"/>
          </a:xfrm>
        </p:spPr>
        <p:txBody>
          <a:bodyPr>
            <a:normAutofit/>
          </a:bodyPr>
          <a:lstStyle/>
          <a:p>
            <a:r>
              <a:rPr lang="ru-RU" sz="3200" dirty="0"/>
              <a:t>Основни принципи развоја фармације кроз историју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3511" y="1600200"/>
            <a:ext cx="9906945" cy="514116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sz="2400" b="1" dirty="0"/>
              <a:t>Фармација у старом Риму и </a:t>
            </a:r>
            <a:r>
              <a:rPr lang="ru-RU" sz="2400" b="1" dirty="0" smtClean="0"/>
              <a:t>Грчкој</a:t>
            </a:r>
            <a:endParaRPr lang="sr-Cyrl-RS" sz="2400" dirty="0" smtClean="0"/>
          </a:p>
          <a:p>
            <a:pPr marL="0" indent="0">
              <a:buNone/>
            </a:pPr>
            <a:r>
              <a:rPr lang="sr-Cyrl-RS" sz="2400" b="1" dirty="0" smtClean="0"/>
              <a:t>Хипократ</a:t>
            </a:r>
            <a:endParaRPr lang="sr-Cyrl-RS" sz="2400" b="1" dirty="0"/>
          </a:p>
          <a:p>
            <a:r>
              <a:rPr lang="sr-Cyrl-RS" sz="2400" dirty="0"/>
              <a:t>Хипократ </a:t>
            </a:r>
            <a:r>
              <a:rPr lang="sr-Cyrl-RS" sz="2400" dirty="0" smtClean="0"/>
              <a:t>(</a:t>
            </a:r>
            <a:r>
              <a:rPr lang="en-US" sz="2400" dirty="0" smtClean="0"/>
              <a:t>Hippocrates</a:t>
            </a:r>
            <a:r>
              <a:rPr lang="sr-Cyrl-RS" sz="2400" dirty="0" smtClean="0"/>
              <a:t>; </a:t>
            </a:r>
            <a:r>
              <a:rPr lang="sr-Cyrl-RS" sz="2400" dirty="0"/>
              <a:t>460.-370. године п.н.е.), отац медицине и централна личност </a:t>
            </a:r>
            <a:r>
              <a:rPr lang="sr-Cyrl-RS" sz="2400" dirty="0" smtClean="0"/>
              <a:t>грчке медицине, </a:t>
            </a:r>
            <a:r>
              <a:rPr lang="sr-Cyrl-RS" sz="2400" dirty="0"/>
              <a:t>први је дефинисао болест као штетну повреду. Дао је опис, прототип етички </a:t>
            </a:r>
            <a:r>
              <a:rPr lang="sr-Cyrl-RS" sz="2400" dirty="0" smtClean="0"/>
              <a:t>идеалног лекара </a:t>
            </a:r>
            <a:r>
              <a:rPr lang="sr-Cyrl-RS" sz="2400" dirty="0"/>
              <a:t>(</a:t>
            </a:r>
            <a:r>
              <a:rPr lang="sr-Cyrl-RS" sz="2400" dirty="0" smtClean="0"/>
              <a:t>апотекара/фармацеута) </a:t>
            </a:r>
            <a:r>
              <a:rPr lang="sr-Cyrl-RS" sz="2400" dirty="0"/>
              <a:t>који се задржао до данас. </a:t>
            </a:r>
            <a:endParaRPr lang="sr-Cyrl-RS" sz="2400" dirty="0" smtClean="0"/>
          </a:p>
          <a:p>
            <a:r>
              <a:rPr lang="sr-Cyrl-RS" sz="2400" dirty="0" smtClean="0"/>
              <a:t>Највећа </a:t>
            </a:r>
            <a:r>
              <a:rPr lang="sr-Cyrl-RS" sz="2400" dirty="0"/>
              <a:t>Хипократова заслуга је </a:t>
            </a:r>
            <a:r>
              <a:rPr lang="sr-Cyrl-RS" sz="2400" dirty="0" smtClean="0"/>
              <a:t>утемељење медицине </a:t>
            </a:r>
            <a:r>
              <a:rPr lang="sr-Cyrl-RS" sz="2400" dirty="0"/>
              <a:t>као природне </a:t>
            </a:r>
            <a:r>
              <a:rPr lang="sr-Cyrl-RS" sz="2400" dirty="0" smtClean="0"/>
              <a:t>науке, </a:t>
            </a:r>
            <a:r>
              <a:rPr lang="sr-Cyrl-RS" sz="2400" dirty="0"/>
              <a:t>одвајање од религије и апстрактне магије.</a:t>
            </a:r>
          </a:p>
          <a:p>
            <a:r>
              <a:rPr lang="sr-Cyrl-RS" sz="2400" dirty="0"/>
              <a:t>Хипократова медицина је изразито клиничка и индивидуалистичка. </a:t>
            </a:r>
            <a:endParaRPr lang="sr-Cyrl-RS" sz="2400" dirty="0" smtClean="0"/>
          </a:p>
          <a:p>
            <a:r>
              <a:rPr lang="sr-Cyrl-RS" sz="2400" dirty="0" smtClean="0"/>
              <a:t>За </a:t>
            </a:r>
            <a:r>
              <a:rPr lang="sr-Cyrl-RS" sz="2400" dirty="0"/>
              <a:t>Хипократово име су </a:t>
            </a:r>
            <a:r>
              <a:rPr lang="sr-Cyrl-RS" sz="2400" dirty="0" smtClean="0"/>
              <a:t>везана прва </a:t>
            </a:r>
            <a:r>
              <a:rPr lang="sr-Cyrl-RS" sz="2400" dirty="0"/>
              <a:t>јасно дефинисана начела </a:t>
            </a:r>
            <a:r>
              <a:rPr lang="sr-Cyrl-RS" sz="2400" dirty="0" smtClean="0"/>
              <a:t>лекарске </a:t>
            </a:r>
            <a:r>
              <a:rPr lang="sr-Cyrl-RS" sz="2400" dirty="0"/>
              <a:t>етике.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9132105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600" y="173214"/>
            <a:ext cx="10515600" cy="1000831"/>
          </a:xfrm>
        </p:spPr>
        <p:txBody>
          <a:bodyPr>
            <a:normAutofit/>
          </a:bodyPr>
          <a:lstStyle/>
          <a:p>
            <a:pPr algn="ctr"/>
            <a:r>
              <a:rPr lang="sr-Cyrl-RS" sz="2800" dirty="0" smtClean="0">
                <a:latin typeface="Arial" panose="020B0604020202020204" pitchFamily="34" charset="0"/>
                <a:cs typeface="Arial" panose="020B0604020202020204" pitchFamily="34" charset="0"/>
              </a:rPr>
              <a:t>Основне дефиниције и концепти социјалне фармације</a:t>
            </a:r>
            <a:endParaRPr lang="en-US" sz="28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666" y="1351490"/>
            <a:ext cx="11421533" cy="5128331"/>
          </a:xfrm>
        </p:spPr>
        <p:txBody>
          <a:bodyPr/>
          <a:lstStyle/>
          <a:p>
            <a:r>
              <a:rPr lang="sr-Cyrl-RS" dirty="0" smtClean="0"/>
              <a:t>Социјална фармација- научна дисциплина новије доби која врши евалуацију лечења и лекова која укључује различите аспекте попут правних, етичких, економских, политичких, друштвених, психолошких а у циљу остваривања рационалне и безбедне употребе лекова.</a:t>
            </a:r>
          </a:p>
          <a:p>
            <a:r>
              <a:rPr lang="sr-Cyrl-RS" dirty="0" smtClean="0"/>
              <a:t>Социјална фармација је усмерена ка научним и хуманистичким основама за размевање утицаја лекова из перспективе пацијента, даваоца здравствених услуга и здравствених система.</a:t>
            </a:r>
          </a:p>
          <a:p>
            <a:r>
              <a:rPr lang="sr-Cyrl-RS" dirty="0" smtClean="0"/>
              <a:t>Поред наведеног, треба истаћи да социјална фармација изучава улогу лекова у друштву и стручним активностима у вези употребе лекова што представља велики опус овог научног поља које може да укаже на најзначајније социјалне промене у савременом друштву.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96572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1244" y="482481"/>
            <a:ext cx="9793111" cy="652934"/>
          </a:xfrm>
        </p:spPr>
        <p:txBody>
          <a:bodyPr>
            <a:normAutofit fontScale="90000"/>
          </a:bodyPr>
          <a:lstStyle/>
          <a:p>
            <a:r>
              <a:rPr lang="ru-RU" sz="3600" dirty="0"/>
              <a:t>Основни принципи развоја фармације кроз историју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40266" y="1421325"/>
            <a:ext cx="9556044" cy="4896544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b="1" dirty="0"/>
              <a:t>Фармација у старом Риму и </a:t>
            </a:r>
            <a:r>
              <a:rPr lang="ru-RU" b="1" dirty="0" smtClean="0"/>
              <a:t>Грчкој</a:t>
            </a:r>
          </a:p>
          <a:p>
            <a:r>
              <a:rPr lang="sr-Cyrl-RS" b="1" dirty="0" smtClean="0"/>
              <a:t>Гален</a:t>
            </a:r>
            <a:r>
              <a:rPr lang="sr-Cyrl-RS" dirty="0" smtClean="0"/>
              <a:t> </a:t>
            </a:r>
            <a:r>
              <a:rPr lang="sr-Cyrl-RS" dirty="0"/>
              <a:t>је </a:t>
            </a:r>
            <a:r>
              <a:rPr lang="ru-RU" dirty="0" smtClean="0"/>
              <a:t>лекар </a:t>
            </a:r>
            <a:r>
              <a:rPr lang="ru-RU" dirty="0"/>
              <a:t>и филозоф, радио је у Пергаму и </a:t>
            </a:r>
            <a:r>
              <a:rPr lang="sr-Cyrl-RS" dirty="0"/>
              <a:t>Риму. Ученик је Аристотелове, платонске школе.</a:t>
            </a:r>
          </a:p>
          <a:p>
            <a:r>
              <a:rPr lang="sr-Cyrl-RS" dirty="0" smtClean="0"/>
              <a:t>Гален </a:t>
            </a:r>
            <a:r>
              <a:rPr lang="sr-Cyrl-RS" dirty="0"/>
              <a:t>је увео у терапију и неке нове </a:t>
            </a:r>
            <a:r>
              <a:rPr lang="sr-Cyrl-RS" dirty="0" smtClean="0"/>
              <a:t>биљне дроге </a:t>
            </a:r>
            <a:r>
              <a:rPr lang="sr-Cyrl-RS" dirty="0"/>
              <a:t>које Диоскорид није описао, као што је </a:t>
            </a:r>
            <a:r>
              <a:rPr lang="en-US" dirty="0" err="1"/>
              <a:t>Uvae</a:t>
            </a:r>
            <a:r>
              <a:rPr lang="en-US" dirty="0"/>
              <a:t> </a:t>
            </a:r>
            <a:r>
              <a:rPr lang="en-US" dirty="0" err="1"/>
              <a:t>ursi</a:t>
            </a:r>
            <a:r>
              <a:rPr lang="en-US" dirty="0"/>
              <a:t> </a:t>
            </a:r>
            <a:r>
              <a:rPr lang="en-US" dirty="0" smtClean="0"/>
              <a:t>folium,</a:t>
            </a:r>
            <a:r>
              <a:rPr lang="sr-Cyrl-RS" dirty="0" smtClean="0"/>
              <a:t> која </a:t>
            </a:r>
            <a:r>
              <a:rPr lang="sr-Cyrl-RS" dirty="0"/>
              <a:t>се и данас употребљава као уроантисептик и благ диуретик.</a:t>
            </a:r>
          </a:p>
          <a:p>
            <a:r>
              <a:rPr lang="sr-Cyrl-RS" dirty="0"/>
              <a:t>Гален је при хируршким интервенцијама користио вунени конац а као антиспетик употребљавао је вино.</a:t>
            </a:r>
          </a:p>
          <a:p>
            <a:endParaRPr lang="en-US" b="1" dirty="0"/>
          </a:p>
        </p:txBody>
      </p:sp>
    </p:spTree>
    <p:extLst>
      <p:ext uri="{BB962C8B-B14F-4D97-AF65-F5344CB8AC3E}">
        <p14:creationId xmlns:p14="http://schemas.microsoft.com/office/powerpoint/2010/main" val="877799064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6044" y="365126"/>
            <a:ext cx="10687756" cy="944386"/>
          </a:xfrm>
        </p:spPr>
        <p:txBody>
          <a:bodyPr>
            <a:normAutofit fontScale="90000"/>
          </a:bodyPr>
          <a:lstStyle/>
          <a:p>
            <a:r>
              <a:rPr lang="ru-RU" sz="3200" dirty="0"/>
              <a:t>Основни принципи развоја фармације кроз историју</a:t>
            </a:r>
            <a:r>
              <a:rPr lang="en-US" sz="3200" dirty="0"/>
              <a:t/>
            </a:r>
            <a:br>
              <a:rPr lang="en-US" sz="3200" dirty="0"/>
            </a:b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1556" y="1185333"/>
            <a:ext cx="10289821" cy="5057423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ru-RU" b="1" dirty="0" smtClean="0"/>
              <a:t>Гален / </a:t>
            </a:r>
            <a:r>
              <a:rPr lang="sr-Cyrl-RS" b="1" dirty="0"/>
              <a:t>Галенски производи</a:t>
            </a:r>
            <a:r>
              <a:rPr lang="sr-Cyrl-RS" b="1" dirty="0" smtClean="0"/>
              <a:t>!!!</a:t>
            </a:r>
            <a:endParaRPr lang="ru-RU" b="1" dirty="0" smtClean="0"/>
          </a:p>
          <a:p>
            <a:r>
              <a:rPr lang="ru-RU" sz="3700" dirty="0"/>
              <a:t>Сматрао је да болеснику треба дати делотворне ствари у таквом облику да га организам употреби што је лакше могуће. </a:t>
            </a:r>
          </a:p>
          <a:p>
            <a:r>
              <a:rPr lang="ru-RU" sz="3700" dirty="0"/>
              <a:t>Био је стручњак у употреби, припремању и састављању лекова. </a:t>
            </a:r>
          </a:p>
          <a:p>
            <a:r>
              <a:rPr lang="ru-RU" sz="3700" dirty="0"/>
              <a:t>У старом Риму постојале су бројне апотеке у којима су се израђивали и лекови. Гален је у Риму имао своју сопствену апотеку у којој је израђивао разне компликоване састојке, који се по њему још и данас називају „галенски приправци“. </a:t>
            </a:r>
          </a:p>
          <a:p>
            <a:r>
              <a:rPr lang="ru-RU" sz="3700" dirty="0"/>
              <a:t>Сем ових апотека у Риму су постајале и апотеке које су се називале </a:t>
            </a:r>
            <a:r>
              <a:rPr lang="en-US" sz="3700" dirty="0"/>
              <a:t>„</a:t>
            </a:r>
            <a:r>
              <a:rPr lang="en-US" sz="3700" dirty="0" err="1"/>
              <a:t>Tubernae</a:t>
            </a:r>
            <a:r>
              <a:rPr lang="en-US" sz="3700" dirty="0"/>
              <a:t> </a:t>
            </a:r>
            <a:r>
              <a:rPr lang="en-US" sz="3700" dirty="0" err="1"/>
              <a:t>unguentariatae</a:t>
            </a:r>
            <a:r>
              <a:rPr lang="en-US" sz="3700" dirty="0"/>
              <a:t>“</a:t>
            </a:r>
            <a:r>
              <a:rPr lang="ru-RU" sz="3700" dirty="0"/>
              <a:t>. </a:t>
            </a:r>
          </a:p>
          <a:p>
            <a:r>
              <a:rPr lang="ru-RU" sz="3700" dirty="0"/>
              <a:t>За разлику од других трговина лековима, ове су већ у то доба имале као спољни знак класични Асклепијев штап са змијом.</a:t>
            </a:r>
          </a:p>
          <a:p>
            <a:r>
              <a:rPr lang="ru-RU" sz="3700" dirty="0"/>
              <a:t>Лекови који су се вероватно састојали већином од разних масти, припремали су се на засебном столу са плочом, који је претеча данашњем рецептурном столу.</a:t>
            </a:r>
            <a:endParaRPr lang="en-US" sz="3700" dirty="0"/>
          </a:p>
        </p:txBody>
      </p:sp>
    </p:spTree>
    <p:extLst>
      <p:ext uri="{BB962C8B-B14F-4D97-AF65-F5344CB8AC3E}">
        <p14:creationId xmlns:p14="http://schemas.microsoft.com/office/powerpoint/2010/main" val="322875864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5000" y="252237"/>
            <a:ext cx="10515600" cy="865364"/>
          </a:xfrm>
        </p:spPr>
        <p:txBody>
          <a:bodyPr>
            <a:noAutofit/>
          </a:bodyPr>
          <a:lstStyle/>
          <a:p>
            <a:r>
              <a:rPr lang="ru-RU" sz="3600" dirty="0"/>
              <a:t>Основни принципи развоја фармације кроз историју</a:t>
            </a:r>
            <a:r>
              <a:rPr lang="en-US" sz="3600" dirty="0"/>
              <a:t/>
            </a:r>
            <a:br>
              <a:rPr lang="en-US" sz="3600" dirty="0"/>
            </a:b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7689" y="923079"/>
            <a:ext cx="9520383" cy="5229365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b="1" dirty="0" err="1" smtClean="0"/>
              <a:t>Pedanius</a:t>
            </a:r>
            <a:r>
              <a:rPr lang="en-US" b="1" dirty="0" smtClean="0"/>
              <a:t> </a:t>
            </a:r>
            <a:r>
              <a:rPr lang="en-US" b="1" dirty="0" err="1" smtClean="0"/>
              <a:t>Dioscorides</a:t>
            </a:r>
            <a:r>
              <a:rPr lang="en-US" b="1" dirty="0" smtClean="0"/>
              <a:t> (</a:t>
            </a:r>
            <a:r>
              <a:rPr lang="en-US" b="1" dirty="0" err="1" smtClean="0"/>
              <a:t>Pedacius</a:t>
            </a:r>
            <a:r>
              <a:rPr lang="en-US" b="1" dirty="0" smtClean="0"/>
              <a:t> </a:t>
            </a:r>
            <a:r>
              <a:rPr lang="en-US" b="1" dirty="0" err="1" smtClean="0"/>
              <a:t>Dioskurides</a:t>
            </a:r>
            <a:r>
              <a:rPr lang="en-US" b="1" dirty="0" smtClean="0"/>
              <a:t>)</a:t>
            </a:r>
          </a:p>
          <a:p>
            <a:r>
              <a:rPr lang="ru-RU" sz="2400" dirty="0" smtClean="0"/>
              <a:t>био је војни лекар на служби у римској војсци, фармацеут и ботаничар.</a:t>
            </a:r>
            <a:endParaRPr lang="en-US" sz="2400" dirty="0" smtClean="0"/>
          </a:p>
          <a:p>
            <a:r>
              <a:rPr lang="ru-RU" sz="2400" dirty="0" smtClean="0"/>
              <a:t>Сматра се зачетником фармакогнозије.</a:t>
            </a:r>
            <a:endParaRPr lang="en-US" sz="2400" dirty="0" smtClean="0"/>
          </a:p>
          <a:p>
            <a:r>
              <a:rPr lang="ru-RU" sz="2400" dirty="0" smtClean="0"/>
              <a:t>Његово капитално дело „</a:t>
            </a:r>
            <a:r>
              <a:rPr lang="ru-RU" sz="2400" b="1" dirty="0" smtClean="0"/>
              <a:t>О лековитим материјама” — </a:t>
            </a:r>
            <a:r>
              <a:rPr lang="en-US" sz="2400" b="1" dirty="0" smtClean="0"/>
              <a:t>De </a:t>
            </a:r>
            <a:r>
              <a:rPr lang="en-US" sz="2400" b="1" dirty="0" err="1" smtClean="0"/>
              <a:t>materia</a:t>
            </a:r>
            <a:r>
              <a:rPr lang="en-US" sz="2400" b="1" dirty="0" smtClean="0"/>
              <a:t> </a:t>
            </a:r>
            <a:r>
              <a:rPr lang="en-US" sz="2400" b="1" dirty="0" err="1" smtClean="0"/>
              <a:t>medica</a:t>
            </a:r>
            <a:r>
              <a:rPr lang="ru-RU" sz="2400" b="1" dirty="0" smtClean="0"/>
              <a:t> </a:t>
            </a:r>
            <a:r>
              <a:rPr lang="ru-RU" sz="2400" dirty="0" smtClean="0"/>
              <a:t>(грч. Περί ύλης ιατρικής) око 78. године, чија се најпознатија и вероватно најстарија копија из 6. века чува у Аустријској националној библиотеци, било је од изузетног значаја за даљи развој медицине и фармакотерапије латинског Запада и исламског Истока. </a:t>
            </a:r>
          </a:p>
          <a:p>
            <a:r>
              <a:rPr lang="sr-Cyrl-RS" sz="2400" dirty="0" smtClean="0"/>
              <a:t>Најстарији записи о лековима</a:t>
            </a:r>
            <a:r>
              <a:rPr lang="en-US" sz="2400" dirty="0" smtClean="0"/>
              <a:t>- De </a:t>
            </a:r>
            <a:r>
              <a:rPr lang="en-US" sz="2400" dirty="0" err="1" smtClean="0"/>
              <a:t>Materia</a:t>
            </a:r>
            <a:r>
              <a:rPr lang="en-US" sz="2400" dirty="0" smtClean="0"/>
              <a:t> </a:t>
            </a:r>
            <a:r>
              <a:rPr lang="en-US" sz="2400" dirty="0" err="1" smtClean="0"/>
              <a:t>medica</a:t>
            </a:r>
            <a:r>
              <a:rPr lang="sr-Cyrl-RS" sz="2400" dirty="0" smtClean="0"/>
              <a:t>- скуп појмова о терапеутским својствима супстанци које се користе зе лечење.</a:t>
            </a: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4210365518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6956" y="195792"/>
            <a:ext cx="10755488" cy="1325563"/>
          </a:xfrm>
        </p:spPr>
        <p:txBody>
          <a:bodyPr>
            <a:noAutofit/>
          </a:bodyPr>
          <a:lstStyle/>
          <a:p>
            <a:r>
              <a:rPr lang="ru-RU" sz="3600" dirty="0"/>
              <a:t>Основни принципи развоја фармације кроз историју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31800" y="1520825"/>
            <a:ext cx="10515600" cy="4351338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US" b="1" dirty="0" smtClean="0"/>
              <a:t>De </a:t>
            </a:r>
            <a:r>
              <a:rPr lang="en-US" b="1" dirty="0" err="1" smtClean="0"/>
              <a:t>Materia</a:t>
            </a:r>
            <a:r>
              <a:rPr lang="en-US" b="1" dirty="0" smtClean="0"/>
              <a:t> </a:t>
            </a:r>
            <a:r>
              <a:rPr lang="en-US" b="1" dirty="0" err="1" smtClean="0"/>
              <a:t>medica</a:t>
            </a:r>
            <a:endParaRPr lang="ru-RU" b="1" dirty="0" smtClean="0"/>
          </a:p>
          <a:p>
            <a:r>
              <a:rPr lang="ru-RU" dirty="0" smtClean="0"/>
              <a:t>Књига је несумњиво била написана под утицајем египатске медицине (нпр, неке рецептуре дословце су преписане из Еберсовог папируса),  јер је знање скупљао у Тарзусу и Александрији, али и као лекар у римској војсци са којом је обиша­о Малу Азију, Грчку, Италију и јужну Француску, где су у том периоду умножавана научна дела Алесандријске школе. </a:t>
            </a:r>
            <a:endParaRPr lang="en-US" dirty="0" smtClean="0"/>
          </a:p>
          <a:p>
            <a:r>
              <a:rPr lang="ru-RU" dirty="0" smtClean="0"/>
              <a:t>То му је омогућило да стекне велико практично знање у препознавању биљака, њихове дистрибуције и примене у лечењу утемељеном на медицинској традицији различитих делова Римског Царства. </a:t>
            </a:r>
            <a:endParaRPr lang="en-US" dirty="0" smtClean="0"/>
          </a:p>
          <a:p>
            <a:r>
              <a:rPr lang="ru-RU" dirty="0" smtClean="0"/>
              <a:t>На основу тих сазнања Дискорид је у овом делу описао </a:t>
            </a:r>
            <a:r>
              <a:rPr lang="ru-RU" b="1" dirty="0" smtClean="0"/>
              <a:t>657 биљних лекова</a:t>
            </a:r>
            <a:r>
              <a:rPr lang="ru-RU" dirty="0" smtClean="0"/>
              <a:t>, </a:t>
            </a:r>
            <a:r>
              <a:rPr lang="ru-RU" b="1" dirty="0" smtClean="0"/>
              <a:t>1.000 медицинских биљних приправака </a:t>
            </a:r>
            <a:r>
              <a:rPr lang="ru-RU" dirty="0" smtClean="0"/>
              <a:t>и готово 5.000 њихових могућих терапеутских </a:t>
            </a:r>
            <a:r>
              <a:rPr lang="sr-Cyrl-RS" dirty="0" smtClean="0"/>
              <a:t>ефеката</a:t>
            </a:r>
            <a:r>
              <a:rPr lang="ru-RU" dirty="0" smtClean="0"/>
              <a:t>, као и одређени број минералних и животињских лекова.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6464095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0511" y="139347"/>
            <a:ext cx="10515600" cy="1325563"/>
          </a:xfrm>
        </p:spPr>
        <p:txBody>
          <a:bodyPr>
            <a:normAutofit/>
          </a:bodyPr>
          <a:lstStyle/>
          <a:p>
            <a:r>
              <a:rPr lang="ru-RU" sz="3200" dirty="0"/>
              <a:t>Основни принципи развоја фармације кроз историју</a:t>
            </a:r>
            <a:endParaRPr lang="en-US" sz="3200" b="1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1200" y="1625600"/>
            <a:ext cx="9561264" cy="4605867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ru-RU" b="1" dirty="0">
                <a:latin typeface="Arial" panose="020B0604020202020204" pitchFamily="34" charset="0"/>
                <a:cs typeface="Arial" panose="020B0604020202020204" pitchFamily="34" charset="0"/>
              </a:rPr>
              <a:t>Арапска медицина и </a:t>
            </a:r>
            <a:r>
              <a:rPr lang="ru-RU" b="1" dirty="0" smtClean="0">
                <a:latin typeface="Arial" panose="020B0604020202020204" pitchFamily="34" charset="0"/>
                <a:cs typeface="Arial" panose="020B0604020202020204" pitchFamily="34" charset="0"/>
              </a:rPr>
              <a:t>фармакотерапија</a:t>
            </a:r>
          </a:p>
          <a:p>
            <a:pPr marL="0" indent="0">
              <a:buNone/>
            </a:pPr>
            <a:endParaRPr lang="ru-RU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Главна заслуга Арапске медицине је на подручју терапије и фармакологије. </a:t>
            </a:r>
            <a:endParaRPr lang="sr-Latn-R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Увели су у</a:t>
            </a:r>
            <a:r>
              <a:rPr lang="sr-Latn-R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фармацију много нових и раширили употребу разних дотад непознатих дрога (сена, клинчић и</a:t>
            </a:r>
            <a:r>
              <a:rPr lang="sr-Latn-R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други).</a:t>
            </a:r>
            <a:endParaRPr lang="sr-Latn-RS" sz="2400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Арапска дела из фармакогнозије су превођења на латински језик и била основ медицине и</a:t>
            </a:r>
            <a:r>
              <a:rPr lang="sr-Latn-RS" sz="2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фармације до 17. </a:t>
            </a:r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века</a:t>
            </a:r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</a:p>
          <a:p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Прва изда</a:t>
            </a:r>
            <a:r>
              <a:rPr lang="sr-Cyrl-RS" sz="2400" dirty="0">
                <a:latin typeface="Arial" panose="020B0604020202020204" pitchFamily="34" charset="0"/>
                <a:cs typeface="Arial" panose="020B0604020202020204" pitchFamily="34" charset="0"/>
              </a:rPr>
              <a:t>т</a:t>
            </a:r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а арапска фармакопеја названа је „Карабадини“. </a:t>
            </a:r>
          </a:p>
          <a:p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Арапи су унапредили алхемију, дијалектику у медицинској терминологији и комуникацији, градили болнице и апотеке. </a:t>
            </a:r>
          </a:p>
          <a:p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Најпознатији ботаничар и фармаколог био је </a:t>
            </a:r>
            <a:r>
              <a:rPr lang="sr-Cyrl-RS" sz="2400" b="1" dirty="0">
                <a:latin typeface="Arial" panose="020B0604020202020204" pitchFamily="34" charset="0"/>
                <a:cs typeface="Arial" panose="020B0604020202020204" pitchFamily="34" charset="0"/>
              </a:rPr>
              <a:t>Ibn-al-Baitar</a:t>
            </a:r>
            <a:r>
              <a:rPr lang="ru-RU" sz="240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en-US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864069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7643" y="620688"/>
            <a:ext cx="10318045" cy="451756"/>
          </a:xfrm>
        </p:spPr>
        <p:txBody>
          <a:bodyPr>
            <a:normAutofit fontScale="90000"/>
          </a:bodyPr>
          <a:lstStyle/>
          <a:p>
            <a:r>
              <a:rPr lang="ru-RU" sz="3600" dirty="0"/>
              <a:t>Основни принципи развоја фармације кроз историју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5778" y="1298222"/>
            <a:ext cx="10085064" cy="5274050"/>
          </a:xfrm>
        </p:spPr>
        <p:txBody>
          <a:bodyPr>
            <a:normAutofit fontScale="77500" lnSpcReduction="20000"/>
          </a:bodyPr>
          <a:lstStyle/>
          <a:p>
            <a:r>
              <a:rPr lang="sr-Cyrl-RS" sz="3600" dirty="0"/>
              <a:t>Развој фармације као здравствене делатности се разликовао од земље до земље, тј. од културолошких и верских карактеристика.</a:t>
            </a:r>
          </a:p>
          <a:p>
            <a:r>
              <a:rPr lang="sr-Cyrl-RS" sz="3600" dirty="0"/>
              <a:t>Првобитни трагови фармацеутске здравствене делатности потичу из исламских земаља: </a:t>
            </a:r>
            <a:r>
              <a:rPr lang="en-US" sz="3600" dirty="0"/>
              <a:t>Avicenna</a:t>
            </a:r>
            <a:r>
              <a:rPr lang="sr-Cyrl-RS" sz="3600" dirty="0"/>
              <a:t>, </a:t>
            </a:r>
            <a:r>
              <a:rPr lang="en-US" sz="3600" dirty="0"/>
              <a:t>Muhammad ibn </a:t>
            </a:r>
            <a:r>
              <a:rPr lang="en-US" sz="3600" dirty="0" err="1"/>
              <a:t>Zakariya</a:t>
            </a:r>
            <a:r>
              <a:rPr lang="en-US" sz="3600" dirty="0"/>
              <a:t> </a:t>
            </a:r>
            <a:r>
              <a:rPr lang="en-US" sz="3600" dirty="0" err="1"/>
              <a:t>Razi</a:t>
            </a:r>
            <a:r>
              <a:rPr lang="sr-Cyrl-RS" sz="3600" dirty="0"/>
              <a:t>...</a:t>
            </a:r>
          </a:p>
          <a:p>
            <a:r>
              <a:rPr lang="sr-Cyrl-RS" sz="3600" dirty="0"/>
              <a:t>Захваљујући његовом обимном раду настаје прва фармакопеја.</a:t>
            </a:r>
          </a:p>
          <a:p>
            <a:r>
              <a:rPr lang="en-US" sz="3600" dirty="0"/>
              <a:t>Muhammad ibn </a:t>
            </a:r>
            <a:r>
              <a:rPr lang="en-US" sz="3600" dirty="0" err="1"/>
              <a:t>Zakariya</a:t>
            </a:r>
            <a:r>
              <a:rPr lang="en-US" sz="3600" dirty="0"/>
              <a:t> </a:t>
            </a:r>
            <a:r>
              <a:rPr lang="en-US" sz="3600" dirty="0" err="1"/>
              <a:t>Razi</a:t>
            </a:r>
            <a:r>
              <a:rPr lang="sr-Cyrl-RS" sz="3600" dirty="0"/>
              <a:t>- залагао се за коришћење хемијских препарата у медицинске сврхе</a:t>
            </a:r>
            <a:endParaRPr lang="sr-Latn-RS" sz="3600" dirty="0"/>
          </a:p>
          <a:p>
            <a:r>
              <a:rPr lang="sr-Cyrl-RS" sz="3600" dirty="0"/>
              <a:t>Прва апотека је започела са радом 745. године у Багдаду под надзором фармацеута мус</a:t>
            </a:r>
            <a:r>
              <a:rPr lang="sr-Cyrl-RS" sz="4000" dirty="0"/>
              <a:t>лиманске вероисповести.</a:t>
            </a:r>
          </a:p>
          <a:p>
            <a:pPr marL="0" indent="0">
              <a:buNone/>
            </a:pPr>
            <a:r>
              <a:rPr lang="sr-Cyrl-RS" sz="4000" dirty="0"/>
              <a:t> </a:t>
            </a:r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617331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6044" y="274638"/>
            <a:ext cx="9544756" cy="1147762"/>
          </a:xfrm>
        </p:spPr>
        <p:txBody>
          <a:bodyPr>
            <a:normAutofit/>
          </a:bodyPr>
          <a:lstStyle/>
          <a:p>
            <a:r>
              <a:rPr lang="ru-RU" sz="2800" dirty="0"/>
              <a:t>Основни принципи развоја фармације кроз историју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5733" y="1643050"/>
            <a:ext cx="9596119" cy="4572032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Авицена</a:t>
            </a:r>
          </a:p>
          <a:p>
            <a:r>
              <a:rPr lang="ru-RU" sz="2000" dirty="0">
                <a:latin typeface="Arial" panose="020B0604020202020204" pitchFamily="34" charset="0"/>
                <a:cs typeface="Arial" panose="020B0604020202020204" pitchFamily="34" charset="0"/>
              </a:rPr>
              <a:t>Крајем 10. и почетком 11. века живио је и радио Авицена, најчувенији арапски лекар (апотекар). </a:t>
            </a:r>
          </a:p>
          <a:p>
            <a:r>
              <a:rPr lang="ru-RU" sz="2000" dirty="0">
                <a:latin typeface="Arial" panose="020B0604020202020204" pitchFamily="34" charset="0"/>
                <a:cs typeface="Arial" panose="020B0604020202020204" pitchFamily="34" charset="0"/>
              </a:rPr>
              <a:t>Још од малих ногу Ибн Сина је скупљао знање из различитих извора свог времена, критички селектујући оно што је према њему било занимљиво и важно. </a:t>
            </a:r>
          </a:p>
          <a:p>
            <a:r>
              <a:rPr lang="ru-RU" sz="2000" dirty="0">
                <a:latin typeface="Arial" panose="020B0604020202020204" pitchFamily="34" charset="0"/>
                <a:cs typeface="Arial" panose="020B0604020202020204" pitchFamily="34" charset="0"/>
              </a:rPr>
              <a:t>Број дела која је написао био је између 100 и 250. </a:t>
            </a:r>
          </a:p>
          <a:p>
            <a:r>
              <a:rPr lang="ru-RU" sz="2000" dirty="0">
                <a:latin typeface="Arial" panose="020B0604020202020204" pitchFamily="34" charset="0"/>
                <a:cs typeface="Arial" panose="020B0604020202020204" pitchFamily="34" charset="0"/>
              </a:rPr>
              <a:t>Најпознатије његово дјело је „Медицински Канон“</a:t>
            </a:r>
            <a:r>
              <a:rPr lang="sr-Latn-RS" sz="2000" dirty="0"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sz="2000" dirty="0">
                <a:latin typeface="Arial" panose="020B0604020202020204" pitchFamily="34" charset="0"/>
                <a:cs typeface="Arial" panose="020B0604020202020204" pitchFamily="34" charset="0"/>
              </a:rPr>
              <a:t>састоји се од пет делова. То је велика медицинска енциклопедија у којој је садржано читаво грчко- римско и арапско знање.</a:t>
            </a:r>
          </a:p>
          <a:p>
            <a:r>
              <a:rPr lang="ru-RU" sz="2000" dirty="0">
                <a:latin typeface="Arial" panose="020B0604020202020204" pitchFamily="34" charset="0"/>
                <a:cs typeface="Arial" panose="020B0604020202020204" pitchFamily="34" charset="0"/>
              </a:rPr>
              <a:t>Преведена је на латински језик.</a:t>
            </a:r>
          </a:p>
          <a:p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В</a:t>
            </a:r>
            <a:r>
              <a:rPr lang="sr-Cyrl-RS" sz="2000" b="1" dirty="0">
                <a:latin typeface="Arial" panose="020B0604020202020204" pitchFamily="34" charset="0"/>
                <a:cs typeface="Arial" panose="020B0604020202020204" pitchFamily="34" charset="0"/>
              </a:rPr>
              <a:t>ажило</a:t>
            </a:r>
            <a:r>
              <a:rPr lang="ru-RU" sz="2000" b="1" dirty="0">
                <a:latin typeface="Arial" panose="020B0604020202020204" pitchFamily="34" charset="0"/>
                <a:cs typeface="Arial" panose="020B0604020202020204" pitchFamily="34" charset="0"/>
              </a:rPr>
              <a:t> је за главну медицинску енциклопедију све до ренесансе.</a:t>
            </a:r>
            <a:endParaRPr lang="en-US" sz="2000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600777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353836"/>
            <a:ext cx="10515600" cy="978253"/>
          </a:xfrm>
        </p:spPr>
        <p:txBody>
          <a:bodyPr>
            <a:normAutofit/>
          </a:bodyPr>
          <a:lstStyle/>
          <a:p>
            <a:r>
              <a:rPr lang="ru-RU" sz="2800" dirty="0"/>
              <a:t>Основни принципи развоја фармације кроз историју</a:t>
            </a:r>
            <a:endParaRPr 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53156" y="1600200"/>
            <a:ext cx="9719308" cy="499715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sr-Cyrl-RS" sz="2400" b="1" dirty="0"/>
              <a:t>Авицена</a:t>
            </a:r>
          </a:p>
          <a:p>
            <a:r>
              <a:rPr lang="ru-RU" sz="2400" dirty="0"/>
              <a:t>У Медицинском канон-у, Авицена је обухватио знања Диоскорида и Галена, али је описао и лековито биље пренесено из Кине, Индије и Персије. </a:t>
            </a:r>
          </a:p>
          <a:p>
            <a:r>
              <a:rPr lang="ru-RU" sz="2400" dirty="0"/>
              <a:t>Кад су у питању савети о општој терапији, Ибн Сина препоручује лечење на три начина: применом хигијенских мера, лекова и практичних радова (вежбе).</a:t>
            </a:r>
          </a:p>
          <a:p>
            <a:r>
              <a:rPr lang="ru-RU" sz="2400" dirty="0"/>
              <a:t>По њему, хигијенске мере имају једнако значење као и сви други лекови.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590047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/>
              <a:t>Основни принципи развоја фармације кроз историју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6711" y="1569156"/>
            <a:ext cx="10857089" cy="460780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sr-Cyrl-RS" b="1" dirty="0" smtClean="0"/>
              <a:t>Манастирска медицина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sz="2800" dirty="0" smtClean="0"/>
              <a:t>Датира још из </a:t>
            </a:r>
            <a:r>
              <a:rPr lang="sr-Latn-RS" sz="2800" dirty="0" smtClean="0"/>
              <a:t>VI</a:t>
            </a:r>
            <a:r>
              <a:rPr lang="sr-Cyrl-RS" sz="2800" dirty="0" smtClean="0"/>
              <a:t>. века са географских подручја јужне Италије, Калабрије и Сицилије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sz="2800" dirty="0"/>
              <a:t> </a:t>
            </a:r>
            <a:r>
              <a:rPr lang="sr-Cyrl-RS" sz="2800" dirty="0" smtClean="0"/>
              <a:t>утемељивачи су Свети Бенедикт, </a:t>
            </a:r>
            <a:r>
              <a:rPr lang="en-US" sz="2800" dirty="0" err="1"/>
              <a:t>Aurelijus</a:t>
            </a:r>
            <a:r>
              <a:rPr lang="en-US" sz="2800" dirty="0"/>
              <a:t> </a:t>
            </a:r>
            <a:r>
              <a:rPr lang="en-US" sz="2800" dirty="0" err="1" smtClean="0"/>
              <a:t>Kosiodor</a:t>
            </a:r>
            <a:r>
              <a:rPr lang="sr-Cyrl-RS" sz="2800" dirty="0"/>
              <a:t> </a:t>
            </a:r>
            <a:r>
              <a:rPr lang="sr-Cyrl-RS" sz="2800" dirty="0" smtClean="0"/>
              <a:t>(</a:t>
            </a:r>
            <a:r>
              <a:rPr lang="en-US" sz="2800" dirty="0" smtClean="0"/>
              <a:t>„</a:t>
            </a:r>
            <a:r>
              <a:rPr lang="sr-Cyrl-RS" sz="2800" dirty="0" smtClean="0"/>
              <a:t>Институције божанских и световних наука“)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sz="2800" dirty="0" smtClean="0"/>
              <a:t>Шпанска манатирска медицина, севиљски владика Исидор, 636- 674 године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sz="2800" dirty="0" smtClean="0"/>
              <a:t>Француска манастриска медицина  датира из доба Карла Великог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sz="2800" dirty="0" smtClean="0"/>
              <a:t>Немачка манастирска медицина датира још из </a:t>
            </a:r>
            <a:r>
              <a:rPr lang="sr-Latn-RS" sz="2800" dirty="0" smtClean="0"/>
              <a:t>VIII</a:t>
            </a:r>
            <a:r>
              <a:rPr lang="sr-Cyrl-RS" sz="2800" dirty="0"/>
              <a:t> </a:t>
            </a:r>
            <a:r>
              <a:rPr lang="sr-Cyrl-RS" sz="2800" dirty="0" smtClean="0"/>
              <a:t>века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22136223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3600" dirty="0"/>
              <a:t>Основни принципи развоја фармације кроз историју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sr-Cyrl-RS" dirty="0"/>
              <a:t>Манастирска </a:t>
            </a:r>
            <a:r>
              <a:rPr lang="sr-Cyrl-RS" dirty="0" smtClean="0"/>
              <a:t>медицина</a:t>
            </a:r>
            <a:endParaRPr lang="ru-RU" dirty="0" smtClean="0"/>
          </a:p>
          <a:p>
            <a:r>
              <a:rPr lang="ru-RU" dirty="0" smtClean="0"/>
              <a:t>Повлачењем </a:t>
            </a:r>
            <a:r>
              <a:rPr lang="ru-RU" dirty="0"/>
              <a:t>медицине и фармације у самостане или манастире, основ терапије чинило је тек </a:t>
            </a:r>
            <a:r>
              <a:rPr lang="ru-RU" dirty="0" smtClean="0"/>
              <a:t>16 светих </a:t>
            </a:r>
            <a:r>
              <a:rPr lang="ru-RU" dirty="0"/>
              <a:t>биљака, које су апотекари калуђери у западној Европи обавезно узгајали у </a:t>
            </a:r>
            <a:r>
              <a:rPr lang="ru-RU" dirty="0" smtClean="0"/>
              <a:t>манастирским вртовима</a:t>
            </a:r>
            <a:r>
              <a:rPr lang="ru-RU" dirty="0"/>
              <a:t>: </a:t>
            </a:r>
            <a:r>
              <a:rPr lang="ru-RU" dirty="0" smtClean="0"/>
              <a:t>жалфија, </a:t>
            </a:r>
            <a:r>
              <a:rPr lang="ru-RU" dirty="0"/>
              <a:t>ту су биле </a:t>
            </a:r>
            <a:r>
              <a:rPr lang="ru-RU" dirty="0" smtClean="0"/>
              <a:t>и ружа</a:t>
            </a:r>
            <a:r>
              <a:rPr lang="ru-RU" dirty="0"/>
              <a:t>, љиљан, морач, нана и грчко </a:t>
            </a:r>
            <a:r>
              <a:rPr lang="ru-RU" dirty="0" smtClean="0"/>
              <a:t>семе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/>
              <a:t>У већини </a:t>
            </a:r>
            <a:r>
              <a:rPr lang="ru-RU" dirty="0"/>
              <a:t>случајева </a:t>
            </a:r>
            <a:r>
              <a:rPr lang="ru-RU" dirty="0" smtClean="0"/>
              <a:t>вредност </a:t>
            </a:r>
            <a:r>
              <a:rPr lang="ru-RU" dirty="0"/>
              <a:t>дрога по тадашњем схватању није зависила од њене </a:t>
            </a:r>
            <a:r>
              <a:rPr lang="ru-RU" dirty="0" smtClean="0"/>
              <a:t>стварне ефикасности, </a:t>
            </a:r>
            <a:r>
              <a:rPr lang="ru-RU" dirty="0"/>
              <a:t>него </a:t>
            </a:r>
            <a:r>
              <a:rPr lang="ru-RU" dirty="0" smtClean="0"/>
              <a:t>пре </a:t>
            </a:r>
            <a:r>
              <a:rPr lang="ru-RU" dirty="0"/>
              <a:t>свега да ли је биљка убрана </a:t>
            </a:r>
            <a:r>
              <a:rPr lang="ru-RU" dirty="0" smtClean="0"/>
              <a:t>левом </a:t>
            </a:r>
            <a:r>
              <a:rPr lang="ru-RU" dirty="0"/>
              <a:t>или десном руком, у </a:t>
            </a:r>
            <a:r>
              <a:rPr lang="ru-RU" dirty="0" smtClean="0"/>
              <a:t>поноћ, одређеног </a:t>
            </a:r>
            <a:r>
              <a:rPr lang="ru-RU" dirty="0"/>
              <a:t>дана у седмици или години и да ли се при томе ишло </a:t>
            </a:r>
            <a:r>
              <a:rPr lang="ru-RU" dirty="0" smtClean="0"/>
              <a:t>уназад, певало</a:t>
            </a:r>
            <a:r>
              <a:rPr lang="ru-RU" dirty="0"/>
              <a:t>, </a:t>
            </a:r>
            <a:r>
              <a:rPr lang="ru-RU" dirty="0" smtClean="0"/>
              <a:t>зевало </a:t>
            </a:r>
            <a:r>
              <a:rPr lang="ru-RU" dirty="0"/>
              <a:t>и </a:t>
            </a:r>
            <a:r>
              <a:rPr lang="ru-RU" dirty="0" smtClean="0"/>
              <a:t>слично.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743541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93044" y="184504"/>
            <a:ext cx="10515600" cy="921807"/>
          </a:xfrm>
        </p:spPr>
        <p:txBody>
          <a:bodyPr>
            <a:normAutofit/>
          </a:bodyPr>
          <a:lstStyle/>
          <a:p>
            <a:pPr algn="ctr"/>
            <a:r>
              <a:rPr lang="sr-Cyrl-RS" sz="2800" dirty="0" smtClean="0">
                <a:latin typeface="+mn-lt"/>
                <a:cs typeface="Arial" panose="020B0604020202020204" pitchFamily="34" charset="0"/>
              </a:rPr>
              <a:t>Основне дефиниције и концепти социјалне фармације</a:t>
            </a:r>
            <a:endParaRPr lang="en-US" sz="28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977" y="1399822"/>
            <a:ext cx="11424355" cy="5091289"/>
          </a:xfrm>
        </p:spPr>
        <p:txBody>
          <a:bodyPr/>
          <a:lstStyle/>
          <a:p>
            <a:r>
              <a:rPr lang="sr-Cyrl-RS" dirty="0" smtClean="0"/>
              <a:t>У оквиру социјалне фармације лек се посматра са социјално-научне и хуманистичке перспективе која утиче на истраживање и развој, производњу и промет, издавање лекова на рецепт као и пружање адекватне информације у вези прописане терапије што све укупно значајно доприноси формирању ставова и уверења пацијената у систем здраствене заштите тј. уверења и вези просеца лечења. </a:t>
            </a:r>
          </a:p>
          <a:p>
            <a:r>
              <a:rPr lang="sr-Cyrl-RS" dirty="0" smtClean="0"/>
              <a:t>Додатна активност социјалне фармације јесте и евалуација законодавних норми на развој и добијање одобрења за нове лекове.</a:t>
            </a:r>
          </a:p>
          <a:p>
            <a:r>
              <a:rPr lang="sr-Cyrl-RS" dirty="0" smtClean="0"/>
              <a:t>Такође социјална фармација изучава и ефекат новоразвијених лекова на здравствени статус и фармакоекономске аспекте лечења.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8296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600" dirty="0"/>
              <a:t>Основни принципи развоја фармације кроз историју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2799" y="1600200"/>
            <a:ext cx="10600267" cy="4586111"/>
          </a:xfrm>
        </p:spPr>
        <p:txBody>
          <a:bodyPr>
            <a:normAutofit fontScale="55000" lnSpcReduction="20000"/>
          </a:bodyPr>
          <a:lstStyle/>
          <a:p>
            <a:r>
              <a:rPr lang="sr-Cyrl-RS" sz="4500" dirty="0"/>
              <a:t>Хиландарски медицински кодекс</a:t>
            </a:r>
            <a:r>
              <a:rPr lang="en-US" sz="4500" dirty="0"/>
              <a:t> (</a:t>
            </a:r>
            <a:r>
              <a:rPr lang="sr-Cyrl-RS" sz="4500" dirty="0"/>
              <a:t>крај</a:t>
            </a:r>
            <a:r>
              <a:rPr lang="en-US" sz="4500" dirty="0"/>
              <a:t> XV</a:t>
            </a:r>
            <a:r>
              <a:rPr lang="sr-Cyrl-RS" sz="4500" dirty="0"/>
              <a:t> и почетак </a:t>
            </a:r>
            <a:r>
              <a:rPr lang="en-US" sz="4500" dirty="0"/>
              <a:t>XVI </a:t>
            </a:r>
            <a:r>
              <a:rPr lang="sr-Cyrl-RS" sz="4500" dirty="0"/>
              <a:t>века</a:t>
            </a:r>
            <a:r>
              <a:rPr lang="en-US" sz="4500" dirty="0"/>
              <a:t>); </a:t>
            </a:r>
            <a:r>
              <a:rPr lang="ru-RU" sz="4500" dirty="0"/>
              <a:t>Открио га је С. Радојчић 1852. године у манастиру Хиландар на Атосу</a:t>
            </a:r>
          </a:p>
          <a:p>
            <a:r>
              <a:rPr lang="ru-RU" sz="4500" dirty="0"/>
              <a:t>Најстарији сачувани средњовековни терапијски зборници Ходошки зборник (1390.) и Хиландарски медицински кодекс од 13.-16. века ослањају се на Диоскоридову и Галенову науку о лековитом биљу.</a:t>
            </a:r>
          </a:p>
          <a:p>
            <a:r>
              <a:rPr lang="ru-RU" sz="4500" dirty="0"/>
              <a:t> У Хиландарском кодексу описано је 100 биљних врста и дрога биљног порекла. Диоскорид је често цитиран, а биљке које је он увео у терапију посебно су биле цењене. </a:t>
            </a:r>
          </a:p>
          <a:p>
            <a:r>
              <a:rPr lang="ru-RU" sz="4500" dirty="0"/>
              <a:t>По народном схватању, које се често претвара у веровање и сујеверје, лековитост, али и токсичност, појединих биљака опеване су у многим народним песмама. </a:t>
            </a:r>
          </a:p>
          <a:p>
            <a:r>
              <a:rPr lang="ru-RU" sz="4500" dirty="0"/>
              <a:t>Тако су најчешће опеване биљке одољен, камилица, матичњак и трава ива. </a:t>
            </a:r>
          </a:p>
          <a:p>
            <a:r>
              <a:rPr lang="sr-Cyrl-RS" sz="4500" dirty="0"/>
              <a:t>Дечански враџбеник </a:t>
            </a:r>
            <a:r>
              <a:rPr lang="en-US" sz="4500" dirty="0"/>
              <a:t>(XVI </a:t>
            </a:r>
            <a:r>
              <a:rPr lang="sr-Cyrl-RS" sz="4500" dirty="0"/>
              <a:t>век</a:t>
            </a:r>
            <a:r>
              <a:rPr lang="en-US" sz="4500" dirty="0"/>
              <a:t>)</a:t>
            </a:r>
            <a:endParaRPr lang="sr-Cyrl-RS" sz="4500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04158485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sz="3200" dirty="0"/>
              <a:t>Основни принципи развоја фармације кроз историју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7689" y="1600200"/>
            <a:ext cx="9926783" cy="4997152"/>
          </a:xfrm>
        </p:spPr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ru-RU" b="1" dirty="0"/>
              <a:t>Прве апотеке у Европи</a:t>
            </a:r>
          </a:p>
          <a:p>
            <a:r>
              <a:rPr lang="ru-RU" dirty="0"/>
              <a:t>У средњем </a:t>
            </a:r>
            <a:r>
              <a:rPr lang="ru-RU" dirty="0" smtClean="0"/>
              <a:t>веку </a:t>
            </a:r>
            <a:r>
              <a:rPr lang="ru-RU" dirty="0"/>
              <a:t>апотеку је могао отворити свако </a:t>
            </a:r>
            <a:r>
              <a:rPr lang="ru-RU" dirty="0" smtClean="0"/>
              <a:t>ко </a:t>
            </a:r>
            <a:r>
              <a:rPr lang="ru-RU" dirty="0"/>
              <a:t>је могао </a:t>
            </a:r>
            <a:r>
              <a:rPr lang="ru-RU" dirty="0" smtClean="0"/>
              <a:t>наћи </a:t>
            </a:r>
            <a:r>
              <a:rPr lang="ru-RU" dirty="0"/>
              <a:t>простор и </a:t>
            </a:r>
            <a:r>
              <a:rPr lang="ru-RU" dirty="0" smtClean="0"/>
              <a:t>довољну количину лекова</a:t>
            </a:r>
            <a:r>
              <a:rPr lang="ru-RU" dirty="0"/>
              <a:t>, а могао јој је и </a:t>
            </a:r>
            <a:r>
              <a:rPr lang="ru-RU" dirty="0" smtClean="0"/>
              <a:t>мењати </a:t>
            </a:r>
            <a:r>
              <a:rPr lang="ru-RU" dirty="0"/>
              <a:t>локацију по властитој жељи (реално право). </a:t>
            </a:r>
            <a:endParaRPr lang="ru-RU" dirty="0" smtClean="0"/>
          </a:p>
          <a:p>
            <a:r>
              <a:rPr lang="ru-RU" dirty="0" smtClean="0"/>
              <a:t>Ипак, стручни </a:t>
            </a:r>
            <a:r>
              <a:rPr lang="ru-RU" dirty="0"/>
              <a:t>је рад у апотеци могао обављати само </a:t>
            </a:r>
            <a:r>
              <a:rPr lang="ru-RU" dirty="0" smtClean="0"/>
              <a:t>апотекар, </a:t>
            </a:r>
            <a:r>
              <a:rPr lang="ru-RU" dirty="0"/>
              <a:t>и то као </a:t>
            </a:r>
            <a:r>
              <a:rPr lang="ru-RU" dirty="0" smtClean="0"/>
              <a:t>њен власник, заступник </a:t>
            </a:r>
            <a:r>
              <a:rPr lang="ru-RU" dirty="0"/>
              <a:t>или управитељ (особно право). </a:t>
            </a:r>
            <a:endParaRPr lang="ru-RU" dirty="0" smtClean="0"/>
          </a:p>
          <a:p>
            <a:r>
              <a:rPr lang="ru-RU" dirty="0" smtClean="0"/>
              <a:t>Под утицајем </a:t>
            </a:r>
            <a:r>
              <a:rPr lang="ru-RU" dirty="0"/>
              <a:t>медицинске школе у Салерну, </a:t>
            </a:r>
            <a:r>
              <a:rPr lang="ru-RU" dirty="0" smtClean="0"/>
              <a:t>међу првим </a:t>
            </a:r>
            <a:r>
              <a:rPr lang="ru-RU" dirty="0"/>
              <a:t>апотекама у </a:t>
            </a:r>
            <a:r>
              <a:rPr lang="ru-RU" dirty="0" smtClean="0"/>
              <a:t>Европи </a:t>
            </a:r>
            <a:r>
              <a:rPr lang="ru-RU" dirty="0"/>
              <a:t>биле су оне у Напуљу (1140), Паризу (1180), Трогиру (1271</a:t>
            </a:r>
            <a:r>
              <a:rPr lang="ru-RU" dirty="0" smtClean="0"/>
              <a:t>), Дубровнику </a:t>
            </a:r>
            <a:r>
              <a:rPr lang="ru-RU" dirty="0"/>
              <a:t>(1272), Задру (1289) и у Пули (1353). </a:t>
            </a:r>
            <a:endParaRPr lang="ru-RU" dirty="0" smtClean="0"/>
          </a:p>
          <a:p>
            <a:r>
              <a:rPr lang="ru-RU" dirty="0" smtClean="0"/>
              <a:t>У </a:t>
            </a:r>
            <a:r>
              <a:rPr lang="ru-RU" dirty="0"/>
              <a:t>16. </a:t>
            </a:r>
            <a:r>
              <a:rPr lang="ru-RU" dirty="0" smtClean="0"/>
              <a:t>веку </a:t>
            </a:r>
            <a:r>
              <a:rPr lang="ru-RU" dirty="0"/>
              <a:t>настала је нова </a:t>
            </a:r>
            <a:r>
              <a:rPr lang="ru-RU" dirty="0" smtClean="0"/>
              <a:t>грана фармакогнозије</a:t>
            </a:r>
            <a:r>
              <a:rPr lang="ru-RU" dirty="0"/>
              <a:t>, фармакоботаника.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903376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489" y="457200"/>
            <a:ext cx="10385778" cy="784578"/>
          </a:xfrm>
        </p:spPr>
        <p:txBody>
          <a:bodyPr>
            <a:normAutofit fontScale="90000"/>
          </a:bodyPr>
          <a:lstStyle/>
          <a:p>
            <a:r>
              <a:rPr lang="ru-RU" sz="3600" dirty="0"/>
              <a:t>Основни принципи развоја фармације кроз историју</a:t>
            </a: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0889" y="1600200"/>
            <a:ext cx="9723583" cy="5069160"/>
          </a:xfrm>
        </p:spPr>
        <p:txBody>
          <a:bodyPr/>
          <a:lstStyle/>
          <a:p>
            <a:r>
              <a:rPr lang="sr-Cyrl-RS" dirty="0" smtClean="0"/>
              <a:t>Развој фармацеутске здравствене делатности у Србији </a:t>
            </a:r>
            <a:endParaRPr lang="sr-Latn-RS" dirty="0" smtClean="0"/>
          </a:p>
          <a:p>
            <a:pPr marL="0" indent="0">
              <a:buNone/>
            </a:pPr>
            <a:endParaRPr lang="sr-Cyrl-RS" dirty="0" smtClean="0"/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sz="2000" dirty="0"/>
              <a:t>магистар фармације Матеј Ивановић- први дипломирани фармацеут у Србији, зачетник српке модерне фармације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sz="2000" dirty="0"/>
              <a:t>30. априла 1830. године основао је прву апотеку у Београду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sz="2000" dirty="0"/>
              <a:t>Испред Првог светског рата само у Београду је било преко  </a:t>
            </a:r>
            <a:r>
              <a:rPr lang="sr-Latn-RS" sz="2000" dirty="0"/>
              <a:t>20 </a:t>
            </a:r>
            <a:r>
              <a:rPr lang="sr-Cyrl-RS" sz="2000" dirty="0"/>
              <a:t>апотека да би се тај број преполовио у периоду након завршетка рата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sz="2000" dirty="0"/>
              <a:t>1940. године у Србији је било око 250 апотека од којих су 53 биле у Београду </a:t>
            </a:r>
          </a:p>
          <a:p>
            <a:pPr lvl="1">
              <a:buFont typeface="Wingdings" panose="05000000000000000000" pitchFamily="2" charset="2"/>
              <a:buChar char="v"/>
            </a:pPr>
            <a:endParaRPr lang="sr-Cyrl-RS" sz="2000" dirty="0"/>
          </a:p>
        </p:txBody>
      </p:sp>
    </p:spTree>
    <p:extLst>
      <p:ext uri="{BB962C8B-B14F-4D97-AF65-F5344CB8AC3E}">
        <p14:creationId xmlns:p14="http://schemas.microsoft.com/office/powerpoint/2010/main" val="2373691029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0889" y="620688"/>
            <a:ext cx="10769600" cy="796950"/>
          </a:xfrm>
        </p:spPr>
        <p:txBody>
          <a:bodyPr>
            <a:noAutofit/>
          </a:bodyPr>
          <a:lstStyle/>
          <a:p>
            <a:pPr algn="ctr"/>
            <a:r>
              <a:rPr lang="ru-RU" sz="3200" dirty="0"/>
              <a:t>Основни принципи развоја фармације кроз историју</a:t>
            </a:r>
            <a:r>
              <a:rPr lang="en-US" sz="3200" dirty="0"/>
              <a:t/>
            </a:r>
            <a:br>
              <a:rPr lang="en-US" sz="3200" dirty="0"/>
            </a:b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sr-Cyrl-RS" dirty="0" smtClean="0"/>
              <a:t>Након отварања прве апотеке Београду уследило је отварање и у другим градовим:</a:t>
            </a:r>
          </a:p>
          <a:p>
            <a:r>
              <a:rPr lang="sr-Cyrl-RS" dirty="0" smtClean="0"/>
              <a:t>у Крагујевцу 1836.;</a:t>
            </a:r>
          </a:p>
          <a:p>
            <a:r>
              <a:rPr lang="sr-Cyrl-RS" dirty="0" smtClean="0"/>
              <a:t>Јагодини 1852.</a:t>
            </a:r>
          </a:p>
          <a:p>
            <a:r>
              <a:rPr lang="sr-Cyrl-RS" dirty="0" smtClean="0"/>
              <a:t>Пожаревцу и Шапцу 1856.</a:t>
            </a:r>
          </a:p>
          <a:p>
            <a:r>
              <a:rPr lang="sr-Cyrl-RS" dirty="0" smtClean="0"/>
              <a:t>Крушевцу 1868.</a:t>
            </a:r>
          </a:p>
          <a:p>
            <a:r>
              <a:rPr lang="sr-Cyrl-RS" dirty="0" smtClean="0"/>
              <a:t>Ваљеву 1870.</a:t>
            </a:r>
          </a:p>
          <a:p>
            <a:r>
              <a:rPr lang="sr-Cyrl-RS" dirty="0" smtClean="0"/>
              <a:t>Крањеву 1880.</a:t>
            </a:r>
          </a:p>
          <a:p>
            <a:r>
              <a:rPr lang="sr-Cyrl-RS" dirty="0" smtClean="0"/>
              <a:t>Ћуприји 1881...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32944322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u-RU" sz="3200" dirty="0"/>
              <a:t>Основни принципи развоја фармације кроз историју</a:t>
            </a:r>
            <a:r>
              <a:rPr lang="en-US" sz="3200" dirty="0"/>
              <a:t/>
            </a:r>
            <a:br>
              <a:rPr lang="en-US" sz="3200" dirty="0"/>
            </a:b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Модернији </a:t>
            </a:r>
            <a:r>
              <a:rPr lang="ru-RU" dirty="0"/>
              <a:t>приступ фармацеутској </a:t>
            </a:r>
            <a:r>
              <a:rPr lang="ru-RU" dirty="0" smtClean="0"/>
              <a:t>делатности на подручју Европе </a:t>
            </a:r>
            <a:r>
              <a:rPr lang="ru-RU" dirty="0"/>
              <a:t>почиње након другог светског </a:t>
            </a:r>
            <a:r>
              <a:rPr lang="ru-RU" dirty="0" smtClean="0"/>
              <a:t>рата (око 1948. </a:t>
            </a:r>
            <a:r>
              <a:rPr lang="ru-RU" dirty="0"/>
              <a:t>г</a:t>
            </a:r>
            <a:r>
              <a:rPr lang="ru-RU" dirty="0" smtClean="0"/>
              <a:t>одине).</a:t>
            </a:r>
          </a:p>
          <a:p>
            <a:r>
              <a:rPr lang="sr-Cyrl-RS" dirty="0" smtClean="0"/>
              <a:t>Сходно томе данас здравствена делатност има другачији и много далекосежнији обим него некада.</a:t>
            </a:r>
            <a:endParaRPr lang="sr-Latn-RS" dirty="0" smtClean="0"/>
          </a:p>
        </p:txBody>
      </p:sp>
    </p:spTree>
    <p:extLst>
      <p:ext uri="{BB962C8B-B14F-4D97-AF65-F5344CB8AC3E}">
        <p14:creationId xmlns:p14="http://schemas.microsoft.com/office/powerpoint/2010/main" val="804749978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0467" y="263526"/>
            <a:ext cx="10515600" cy="549274"/>
          </a:xfrm>
        </p:spPr>
        <p:txBody>
          <a:bodyPr>
            <a:normAutofit/>
          </a:bodyPr>
          <a:lstStyle/>
          <a:p>
            <a:r>
              <a:rPr lang="ru-RU" sz="3200" dirty="0"/>
              <a:t>Основни принципи развоја фармације кроз историју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16089" y="1174044"/>
            <a:ext cx="11469511" cy="5396089"/>
          </a:xfrm>
        </p:spPr>
        <p:txBody>
          <a:bodyPr/>
          <a:lstStyle/>
          <a:p>
            <a:r>
              <a:rPr lang="ru-RU" dirty="0"/>
              <a:t>У модерној фармацији као и медицини, све </a:t>
            </a:r>
            <a:r>
              <a:rPr lang="ru-RU" dirty="0" smtClean="0"/>
              <a:t>већи фокус се ставља на превенцију </a:t>
            </a:r>
            <a:r>
              <a:rPr lang="ru-RU" dirty="0"/>
              <a:t>одређених болести. </a:t>
            </a:r>
            <a:endParaRPr lang="ru-RU" dirty="0" smtClean="0"/>
          </a:p>
          <a:p>
            <a:r>
              <a:rPr lang="ru-RU" dirty="0" smtClean="0"/>
              <a:t>Фармацеути </a:t>
            </a:r>
            <a:r>
              <a:rPr lang="ru-RU" dirty="0"/>
              <a:t>су специјалисти за терапију </a:t>
            </a:r>
            <a:r>
              <a:rPr lang="ru-RU" dirty="0" smtClean="0"/>
              <a:t>лековима који </a:t>
            </a:r>
            <a:r>
              <a:rPr lang="ru-RU" dirty="0"/>
              <a:t>се баве оптимизацијом </a:t>
            </a:r>
            <a:r>
              <a:rPr lang="ru-RU" dirty="0" smtClean="0"/>
              <a:t>лекова како би се остварио </a:t>
            </a:r>
            <a:r>
              <a:rPr lang="ru-RU" dirty="0"/>
              <a:t>позитиван исход </a:t>
            </a:r>
            <a:r>
              <a:rPr lang="ru-RU" dirty="0" smtClean="0"/>
              <a:t>лечења</a:t>
            </a:r>
            <a:r>
              <a:rPr lang="ru-RU" dirty="0"/>
              <a:t>. </a:t>
            </a:r>
            <a:endParaRPr lang="ru-RU" dirty="0" smtClean="0"/>
          </a:p>
          <a:p>
            <a:r>
              <a:rPr lang="ru-RU" dirty="0" smtClean="0"/>
              <a:t>Улога фармацеута према дефиницији СЗО и примењеној стартегији о лековима:</a:t>
            </a:r>
          </a:p>
          <a:p>
            <a:pPr marL="514350" indent="-514350">
              <a:buAutoNum type="arabicPeriod"/>
            </a:pPr>
            <a:r>
              <a:rPr lang="ru-RU" dirty="0" smtClean="0"/>
              <a:t>утемељено </a:t>
            </a:r>
            <a:r>
              <a:rPr lang="ru-RU" dirty="0"/>
              <a:t>и објективно </a:t>
            </a:r>
            <a:r>
              <a:rPr lang="ru-RU" dirty="0" smtClean="0"/>
              <a:t>саветује </a:t>
            </a:r>
            <a:r>
              <a:rPr lang="ru-RU" dirty="0"/>
              <a:t>пацијенте о </a:t>
            </a:r>
            <a:r>
              <a:rPr lang="ru-RU" dirty="0" smtClean="0"/>
              <a:t>лековима </a:t>
            </a:r>
            <a:r>
              <a:rPr lang="ru-RU" dirty="0"/>
              <a:t>и њиховој </a:t>
            </a:r>
            <a:r>
              <a:rPr lang="ru-RU" dirty="0" smtClean="0"/>
              <a:t>употреби </a:t>
            </a:r>
          </a:p>
          <a:p>
            <a:pPr marL="514350" indent="-514350">
              <a:buAutoNum type="arabicPeriod" startAt="2"/>
            </a:pPr>
            <a:r>
              <a:rPr lang="ru-RU" dirty="0" smtClean="0"/>
              <a:t>унапређује </a:t>
            </a:r>
            <a:r>
              <a:rPr lang="ru-RU" dirty="0"/>
              <a:t>концепцију фармацеутске заштите у циљу рационалније употребе </a:t>
            </a:r>
            <a:r>
              <a:rPr lang="ru-RU" dirty="0" smtClean="0"/>
              <a:t>медикамената</a:t>
            </a:r>
          </a:p>
          <a:p>
            <a:pPr marL="514350" indent="-514350">
              <a:buAutoNum type="arabicPeriod" startAt="2"/>
            </a:pPr>
            <a:r>
              <a:rPr lang="ru-RU" dirty="0" smtClean="0"/>
              <a:t>активно учествује </a:t>
            </a:r>
            <a:r>
              <a:rPr lang="ru-RU" dirty="0"/>
              <a:t>у превенцији болести и очувању </a:t>
            </a:r>
            <a:r>
              <a:rPr lang="ru-RU" dirty="0" smtClean="0"/>
              <a:t>здравља- промоција здравља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4605614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5622" y="0"/>
            <a:ext cx="10515600" cy="1253067"/>
          </a:xfrm>
        </p:spPr>
        <p:txBody>
          <a:bodyPr>
            <a:normAutofit/>
          </a:bodyPr>
          <a:lstStyle/>
          <a:p>
            <a:r>
              <a:rPr lang="ru-RU" sz="3200" dirty="0">
                <a:latin typeface="+mn-lt"/>
              </a:rPr>
              <a:t>Основни принципи развоја фармације кроз историју</a:t>
            </a:r>
            <a:endParaRPr lang="en-US" sz="32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799" y="1095022"/>
            <a:ext cx="11446933" cy="5486400"/>
          </a:xfrm>
        </p:spPr>
        <p:txBody>
          <a:bodyPr/>
          <a:lstStyle/>
          <a:p>
            <a:pPr marL="0" indent="0">
              <a:buNone/>
            </a:pPr>
            <a:r>
              <a:rPr lang="ru-RU" dirty="0"/>
              <a:t>Промоција здравља </a:t>
            </a:r>
          </a:p>
          <a:p>
            <a:r>
              <a:rPr lang="ru-RU" dirty="0"/>
              <a:t>Промоција здравља је процес оспособљавања становништва и заједнице да </a:t>
            </a:r>
            <a:r>
              <a:rPr lang="ru-RU" dirty="0" smtClean="0"/>
              <a:t>унап</a:t>
            </a:r>
            <a:r>
              <a:rPr lang="sr-Cyrl-RS" dirty="0"/>
              <a:t>р</a:t>
            </a:r>
            <a:r>
              <a:rPr lang="ru-RU" dirty="0" smtClean="0"/>
              <a:t>еде </a:t>
            </a:r>
            <a:r>
              <a:rPr lang="ru-RU" dirty="0"/>
              <a:t>своје здравље и уједно повећају контролу над њим</a:t>
            </a:r>
            <a:r>
              <a:rPr lang="ru-RU" dirty="0" smtClean="0"/>
              <a:t>.</a:t>
            </a:r>
          </a:p>
          <a:p>
            <a:r>
              <a:rPr lang="ru-RU" dirty="0" smtClean="0"/>
              <a:t>То </a:t>
            </a:r>
            <a:r>
              <a:rPr lang="ru-RU" dirty="0"/>
              <a:t>је процес који подржава околности и стања путем којих се људи оспособљавају да направе здрав избор. </a:t>
            </a:r>
            <a:endParaRPr lang="ru-RU" dirty="0" smtClean="0"/>
          </a:p>
          <a:p>
            <a:r>
              <a:rPr lang="ru-RU" dirty="0" smtClean="0"/>
              <a:t>То </a:t>
            </a:r>
            <a:r>
              <a:rPr lang="ru-RU" dirty="0"/>
              <a:t>је покрет који ангажује </a:t>
            </a:r>
            <a:r>
              <a:rPr lang="ru-RU" dirty="0" smtClean="0"/>
              <a:t>друштвене, </a:t>
            </a:r>
            <a:r>
              <a:rPr lang="ru-RU" dirty="0"/>
              <a:t>здравствене и друге одреднице у циљу превенције здравственог ризика. </a:t>
            </a:r>
            <a:endParaRPr lang="ru-RU" dirty="0" smtClean="0"/>
          </a:p>
          <a:p>
            <a:r>
              <a:rPr lang="ru-RU" dirty="0"/>
              <a:t>Активности на промоцији здравља доприносе: смањењу неједнакости у здрављу, унапређењу људских права, продужењу очекиваног трајања живота и смањењу разлика међу богатим и сиромашним.</a:t>
            </a:r>
            <a:endParaRPr lang="ru-RU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40836162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1444" y="304800"/>
            <a:ext cx="10515600" cy="1020763"/>
          </a:xfrm>
        </p:spPr>
        <p:txBody>
          <a:bodyPr>
            <a:normAutofit/>
          </a:bodyPr>
          <a:lstStyle/>
          <a:p>
            <a:pPr algn="ctr"/>
            <a:r>
              <a:rPr lang="ru-RU" sz="3200" dirty="0"/>
              <a:t>Основни принципи развоја фармације кроз историју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9957" y="1478845"/>
            <a:ext cx="11105444" cy="4980341"/>
          </a:xfrm>
        </p:spPr>
        <p:txBody>
          <a:bodyPr/>
          <a:lstStyle/>
          <a:p>
            <a:pPr marL="0" indent="0">
              <a:buNone/>
            </a:pPr>
            <a:r>
              <a:rPr lang="ru-RU" dirty="0"/>
              <a:t>Промоција здравља </a:t>
            </a:r>
            <a:endParaRPr lang="ru-RU" dirty="0" smtClean="0"/>
          </a:p>
          <a:p>
            <a:r>
              <a:rPr lang="ru-RU" dirty="0" smtClean="0"/>
              <a:t>Принципи </a:t>
            </a:r>
            <a:r>
              <a:rPr lang="ru-RU" dirty="0"/>
              <a:t>промоције здравља односе се на становништво у </a:t>
            </a:r>
            <a:r>
              <a:rPr lang="ru-RU" dirty="0" smtClean="0"/>
              <a:t>целини</a:t>
            </a:r>
            <a:r>
              <a:rPr lang="ru-RU" dirty="0"/>
              <a:t>, а не на особе са високим ризиком за спречавање болести. </a:t>
            </a:r>
            <a:endParaRPr lang="ru-RU" dirty="0" smtClean="0"/>
          </a:p>
          <a:p>
            <a:r>
              <a:rPr lang="ru-RU" dirty="0" smtClean="0"/>
              <a:t>Промоција </a:t>
            </a:r>
            <a:r>
              <a:rPr lang="ru-RU" dirty="0"/>
              <a:t>здравља тражи ефикасно учешће </a:t>
            </a:r>
            <a:r>
              <a:rPr lang="ru-RU" dirty="0" smtClean="0"/>
              <a:t>целе заједнице.</a:t>
            </a:r>
          </a:p>
          <a:p>
            <a:r>
              <a:rPr lang="ru-RU" dirty="0" smtClean="0"/>
              <a:t>Здравствени </a:t>
            </a:r>
            <a:r>
              <a:rPr lang="ru-RU" dirty="0"/>
              <a:t>сектор има велики значај у промоцији здравља  и то посебно примарна здравствена заштита. </a:t>
            </a:r>
            <a:endParaRPr lang="ru-RU" dirty="0" smtClean="0"/>
          </a:p>
          <a:p>
            <a:r>
              <a:rPr lang="ru-RU" dirty="0" smtClean="0"/>
              <a:t>Промоција </a:t>
            </a:r>
            <a:r>
              <a:rPr lang="ru-RU" dirty="0"/>
              <a:t>здравља значи залагање за здраве животне навике и понашања </a:t>
            </a:r>
            <a:r>
              <a:rPr lang="ru-RU" dirty="0" smtClean="0"/>
              <a:t>избегавање </a:t>
            </a:r>
            <a:r>
              <a:rPr lang="ru-RU" dirty="0"/>
              <a:t>лошег и по здравље ризичног </a:t>
            </a:r>
            <a:r>
              <a:rPr lang="ru-RU" dirty="0" smtClean="0"/>
              <a:t>понашања</a:t>
            </a:r>
          </a:p>
          <a:p>
            <a:r>
              <a:rPr lang="ru-RU" dirty="0" smtClean="0"/>
              <a:t>Промоција </a:t>
            </a:r>
            <a:r>
              <a:rPr lang="ru-RU" dirty="0"/>
              <a:t>здравља је највећи домет здравственог </a:t>
            </a:r>
            <a:r>
              <a:rPr lang="ru-RU" dirty="0" smtClean="0"/>
              <a:t>деловања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9903655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0155" y="191911"/>
            <a:ext cx="10515600" cy="941741"/>
          </a:xfrm>
        </p:spPr>
        <p:txBody>
          <a:bodyPr>
            <a:normAutofit/>
          </a:bodyPr>
          <a:lstStyle/>
          <a:p>
            <a:pPr algn="ctr"/>
            <a:r>
              <a:rPr lang="ru-RU" sz="2800" dirty="0">
                <a:latin typeface="+mn-lt"/>
              </a:rPr>
              <a:t>Основни принципи развоја фармације кроз историју</a:t>
            </a:r>
            <a:endParaRPr lang="en-US" sz="28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70933" y="1253067"/>
            <a:ext cx="11334045" cy="5204176"/>
          </a:xfrm>
        </p:spPr>
        <p:txBody>
          <a:bodyPr/>
          <a:lstStyle/>
          <a:p>
            <a:pPr marL="0" indent="0">
              <a:buNone/>
            </a:pPr>
            <a:r>
              <a:rPr lang="sr-Cyrl-RS" dirty="0" smtClean="0"/>
              <a:t>Фармацеустка здрасвтвена делатност се може спроводити у: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у </a:t>
            </a:r>
            <a:r>
              <a:rPr lang="ru-RU" dirty="0"/>
              <a:t>јавним </a:t>
            </a:r>
            <a:r>
              <a:rPr lang="ru-RU" dirty="0" smtClean="0"/>
              <a:t>апотекама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болничким апотекама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веледрогеријама </a:t>
            </a:r>
            <a:r>
              <a:rPr lang="ru-RU" dirty="0"/>
              <a:t>и фармацеутским </a:t>
            </a:r>
            <a:r>
              <a:rPr lang="ru-RU" dirty="0" smtClean="0"/>
              <a:t>представништвима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у </a:t>
            </a:r>
            <a:r>
              <a:rPr lang="ru-RU" dirty="0"/>
              <a:t>фармацеутској индустрији </a:t>
            </a:r>
            <a:r>
              <a:rPr lang="ru-RU" dirty="0" smtClean="0"/>
              <a:t>: </a:t>
            </a:r>
            <a:r>
              <a:rPr lang="ru-RU" dirty="0"/>
              <a:t>истраживања, развоја и </a:t>
            </a:r>
            <a:r>
              <a:rPr lang="ru-RU" dirty="0" smtClean="0"/>
              <a:t>производње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козметичкој индустрији 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у </a:t>
            </a:r>
            <a:r>
              <a:rPr lang="ru-RU" dirty="0"/>
              <a:t>државним институцијама (нпр. Агенција за лијекове и медицинске </a:t>
            </a:r>
            <a:r>
              <a:rPr lang="ru-RU" dirty="0" smtClean="0"/>
              <a:t>производе)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у </a:t>
            </a:r>
            <a:r>
              <a:rPr lang="ru-RU" dirty="0"/>
              <a:t>лабораторијама (аналитички, галенски</a:t>
            </a:r>
            <a:r>
              <a:rPr lang="ru-RU" dirty="0" smtClean="0"/>
              <a:t>)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 smtClean="0"/>
              <a:t>у </a:t>
            </a:r>
            <a:r>
              <a:rPr lang="ru-RU" dirty="0"/>
              <a:t>научним и образовним институцијама.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53487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2067" y="316089"/>
            <a:ext cx="10515600" cy="1004712"/>
          </a:xfrm>
        </p:spPr>
        <p:txBody>
          <a:bodyPr>
            <a:normAutofit/>
          </a:bodyPr>
          <a:lstStyle/>
          <a:p>
            <a:pPr algn="ctr"/>
            <a:r>
              <a:rPr lang="sr-Cyrl-RS" sz="2800" dirty="0">
                <a:latin typeface="+mn-lt"/>
                <a:cs typeface="Arial" panose="020B0604020202020204" pitchFamily="34" charset="0"/>
              </a:rPr>
              <a:t>Основне дефиниције и концепти социјалне фармације</a:t>
            </a:r>
            <a:endParaRPr lang="en-US" sz="28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3511" y="993422"/>
            <a:ext cx="11489267" cy="5589941"/>
          </a:xfrm>
        </p:spPr>
        <p:txBody>
          <a:bodyPr/>
          <a:lstStyle/>
          <a:p>
            <a:endParaRPr lang="sr-Cyrl-RS" dirty="0" smtClean="0"/>
          </a:p>
          <a:p>
            <a:r>
              <a:rPr lang="sr-Cyrl-RS" dirty="0" smtClean="0"/>
              <a:t>Проширена улога савременог фармацеута у јавнм и болничким апотекама (значајно виши степен комуникације фармацеута са пацијентом и виши степен саветовања) доприноси развоју социјалне фармације.</a:t>
            </a:r>
          </a:p>
          <a:p>
            <a:pPr marL="0" indent="0">
              <a:buNone/>
            </a:pPr>
            <a:endParaRPr lang="sr-Cyrl-RS" dirty="0" smtClean="0"/>
          </a:p>
          <a:p>
            <a:r>
              <a:rPr lang="sr-Cyrl-RS" dirty="0" smtClean="0"/>
              <a:t>Социјална фармација као здравствена дисциплина уједињује појам здравља са више различитих аспеката: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/>
              <a:t> </a:t>
            </a:r>
            <a:r>
              <a:rPr lang="sr-Cyrl-RS" dirty="0" smtClean="0"/>
              <a:t>аспекта здравственог радника (побољшање клиничког статуса)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 smtClean="0"/>
              <a:t> социолошког аспекта (индивидуа у пуном здрављу корисна је и породици и   друштву, остваривање социјалних исхода)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/>
              <a:t> </a:t>
            </a:r>
            <a:r>
              <a:rPr lang="sr-Cyrl-RS" dirty="0" smtClean="0"/>
              <a:t>економски аспекти (економски исходи)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 smtClean="0"/>
              <a:t> правни аспект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84739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0467" y="161926"/>
            <a:ext cx="10515600" cy="1125008"/>
          </a:xfrm>
        </p:spPr>
        <p:txBody>
          <a:bodyPr>
            <a:normAutofit/>
          </a:bodyPr>
          <a:lstStyle/>
          <a:p>
            <a:pPr algn="ctr"/>
            <a:r>
              <a:rPr lang="sr-Cyrl-RS" sz="3200" dirty="0">
                <a:latin typeface="+mn-lt"/>
                <a:cs typeface="Arial" panose="020B0604020202020204" pitchFamily="34" charset="0"/>
              </a:rPr>
              <a:t>Основне дефиниције и концепти социјалне фармације</a:t>
            </a:r>
            <a:endParaRPr lang="en-US" sz="32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3822" y="1230488"/>
            <a:ext cx="11458222" cy="5294489"/>
          </a:xfrm>
        </p:spPr>
        <p:txBody>
          <a:bodyPr>
            <a:normAutofit fontScale="92500" lnSpcReduction="10000"/>
          </a:bodyPr>
          <a:lstStyle/>
          <a:p>
            <a:r>
              <a:rPr lang="sr-Cyrl-RS" dirty="0" smtClean="0"/>
              <a:t>Социјална фармација је инкорпорирана у поље фармацеутске праксе. </a:t>
            </a:r>
          </a:p>
          <a:p>
            <a:r>
              <a:rPr lang="sr-Cyrl-RS" dirty="0" smtClean="0"/>
              <a:t>Фармацеутска пракса обухвата све активности у вези фармацеутских услуга тј. фармацеутске здравствене заштите, социјална фармација узима у обзир и социолошке факторе.</a:t>
            </a:r>
          </a:p>
          <a:p>
            <a:r>
              <a:rPr lang="sr-Cyrl-RS" dirty="0" smtClean="0"/>
              <a:t>Сагледавање здравствених проблема уз помоћ хуманистичког и социолошког приступа нопходно је за развој фармацеутске праксе.</a:t>
            </a:r>
          </a:p>
          <a:p>
            <a:r>
              <a:rPr lang="sr-Cyrl-RS" dirty="0" smtClean="0"/>
              <a:t>Развој фармацеутске праксе неопходан је због унапређења рационалне употребе лекова,  достизања виших здравствених исхода, побољшања квалитета живота, смањења морбидитета и морталитета, смањења нусефеката након аплицирања медикамената.</a:t>
            </a:r>
          </a:p>
          <a:p>
            <a:r>
              <a:rPr lang="sr-Cyrl-RS" dirty="0" smtClean="0"/>
              <a:t>Фармацеут је здравствени радник који преузима директно одоворност за здравствене исходе и терапију, а самим тим показује одређени степен одговорности за одређени квалитет живота код корисника здравствене заштите.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5006512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5622" y="252237"/>
            <a:ext cx="10515600" cy="1045986"/>
          </a:xfrm>
        </p:spPr>
        <p:txBody>
          <a:bodyPr>
            <a:normAutofit/>
          </a:bodyPr>
          <a:lstStyle/>
          <a:p>
            <a:pPr algn="ctr"/>
            <a:r>
              <a:rPr lang="sr-Cyrl-RS" sz="3200" dirty="0">
                <a:latin typeface="+mn-lt"/>
                <a:cs typeface="Arial" panose="020B0604020202020204" pitchFamily="34" charset="0"/>
              </a:rPr>
              <a:t>Основне дефиниције и концепти социјалне фармације</a:t>
            </a:r>
            <a:endParaRPr lang="en-US" sz="32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6400" y="1320800"/>
            <a:ext cx="10947400" cy="5091289"/>
          </a:xfrm>
        </p:spPr>
        <p:txBody>
          <a:bodyPr/>
          <a:lstStyle/>
          <a:p>
            <a:r>
              <a:rPr lang="sr-Cyrl-RS" dirty="0" smtClean="0"/>
              <a:t>Фармацутска пракса: фармацеутске услуге, фармацеутска заштита и фармацеутски производи.</a:t>
            </a:r>
          </a:p>
          <a:p>
            <a:r>
              <a:rPr lang="sr-Cyrl-RS" dirty="0" smtClean="0"/>
              <a:t>Фармацеутска пракса обухвата: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 smtClean="0"/>
              <a:t> фармацеутску здравствену заштиту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/>
              <a:t> </a:t>
            </a:r>
            <a:r>
              <a:rPr lang="sr-Cyrl-RS" dirty="0" smtClean="0"/>
              <a:t>фармацију засновану на доказима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/>
              <a:t> </a:t>
            </a:r>
            <a:r>
              <a:rPr lang="sr-Cyrl-RS" dirty="0" smtClean="0"/>
              <a:t>здравствену заштиту хроничних пацијената 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 smtClean="0"/>
              <a:t> емпатија са пацијентовим очекивањима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/>
              <a:t> </a:t>
            </a:r>
            <a:r>
              <a:rPr lang="sr-Cyrl-RS" dirty="0" smtClean="0"/>
              <a:t>самомоедикација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/>
              <a:t> </a:t>
            </a:r>
            <a:r>
              <a:rPr lang="sr-Cyrl-RS" dirty="0" smtClean="0"/>
              <a:t>клиничку фармацију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/>
              <a:t> </a:t>
            </a:r>
            <a:r>
              <a:rPr lang="sr-Cyrl-RS" dirty="0" smtClean="0"/>
              <a:t>обезбеђивање квалитета фармацетских здравствених услуга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/>
              <a:t> </a:t>
            </a:r>
            <a:r>
              <a:rPr lang="sr-Cyrl-RS" dirty="0" smtClean="0"/>
              <a:t>постмаркетиншко праћење нежељених дејстава лекова</a:t>
            </a:r>
          </a:p>
          <a:p>
            <a:pPr marL="457200" lvl="1" indent="0">
              <a:buNone/>
            </a:pPr>
            <a:endParaRPr lang="sr-Cyrl-RS" dirty="0" smtClean="0"/>
          </a:p>
          <a:p>
            <a:pPr lvl="1">
              <a:buFont typeface="Wingdings" panose="05000000000000000000" pitchFamily="2" charset="2"/>
              <a:buChar char="v"/>
            </a:pPr>
            <a:endParaRPr lang="sr-Cyrl-RS" dirty="0" smtClean="0"/>
          </a:p>
          <a:p>
            <a:pPr lvl="1">
              <a:buFont typeface="Wingdings" panose="05000000000000000000" pitchFamily="2" charset="2"/>
              <a:buChar char="v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277663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6911" y="161926"/>
            <a:ext cx="10515600" cy="1023408"/>
          </a:xfrm>
        </p:spPr>
        <p:txBody>
          <a:bodyPr>
            <a:normAutofit/>
          </a:bodyPr>
          <a:lstStyle/>
          <a:p>
            <a:r>
              <a:rPr lang="sr-Cyrl-RS" sz="3200" dirty="0">
                <a:latin typeface="+mn-lt"/>
                <a:cs typeface="Arial" panose="020B0604020202020204" pitchFamily="34" charset="0"/>
              </a:rPr>
              <a:t>Основне дефиниције и концепти социјалне фармације</a:t>
            </a:r>
            <a:endParaRPr lang="en-US" sz="32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8668" y="1140178"/>
            <a:ext cx="11446932" cy="5317066"/>
          </a:xfrm>
        </p:spPr>
        <p:txBody>
          <a:bodyPr>
            <a:normAutofit lnSpcReduction="10000"/>
          </a:bodyPr>
          <a:lstStyle/>
          <a:p>
            <a:r>
              <a:rPr lang="sr-Cyrl-RS" dirty="0" smtClean="0"/>
              <a:t>Претходно наведени елементи фармацеутске праксе представљају проширени концепт ове области који је верификован од стране СЗО и међународне фармацеутске организације (</a:t>
            </a:r>
            <a:r>
              <a:rPr lang="sr-Latn-RS" dirty="0" smtClean="0"/>
              <a:t>International Federation of Pharmacists)</a:t>
            </a:r>
          </a:p>
          <a:p>
            <a:r>
              <a:rPr lang="sr-Cyrl-RS" dirty="0" smtClean="0"/>
              <a:t>Разлика садаашњег концепта фармацеутске праксе у односу на претходни је у свеобухватнијој улози фармацеута у здравственом систему, тј друштву, где фармацеут није индивидуа у здравственом систему задужена само за припрему и издавање медикаментозне терапије. </a:t>
            </a:r>
          </a:p>
          <a:p>
            <a:r>
              <a:rPr lang="sr-Cyrl-RS" dirty="0" smtClean="0"/>
              <a:t>Наведена улога је у складу са терминима адхеренца, конкорданца и перзистенца где је јасно истакнут значај фармацеута.</a:t>
            </a:r>
          </a:p>
          <a:p>
            <a:r>
              <a:rPr lang="sr-Cyrl-RS" dirty="0" smtClean="0"/>
              <a:t>На основу извршених евалуација показано је да најразвијенију фармацеутску пркасу имају развијене земље попут САД-а, Канаде, Аустралије, Велике Британије, Данске, Шведске и Норвешке. </a:t>
            </a:r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8493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0467" y="218370"/>
            <a:ext cx="10515600" cy="786342"/>
          </a:xfrm>
        </p:spPr>
        <p:txBody>
          <a:bodyPr>
            <a:normAutofit/>
          </a:bodyPr>
          <a:lstStyle/>
          <a:p>
            <a:pPr algn="ctr"/>
            <a:r>
              <a:rPr lang="sr-Cyrl-RS" sz="3200" dirty="0">
                <a:latin typeface="+mn-lt"/>
                <a:cs typeface="Arial" panose="020B0604020202020204" pitchFamily="34" charset="0"/>
              </a:rPr>
              <a:t>Основне дефиниције и концепти социјалне фармације</a:t>
            </a:r>
            <a:endParaRPr lang="en-US" sz="32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6401" y="1095022"/>
            <a:ext cx="11345332" cy="5339644"/>
          </a:xfrm>
        </p:spPr>
        <p:txBody>
          <a:bodyPr/>
          <a:lstStyle/>
          <a:p>
            <a:r>
              <a:rPr lang="sr-Cyrl-RS" dirty="0" smtClean="0"/>
              <a:t>Појам социјална фармација је новији појам у односу на социјалну медицину која има дубоке корене у прошлости.</a:t>
            </a:r>
          </a:p>
          <a:p>
            <a:r>
              <a:rPr lang="sr-Cyrl-RS" dirty="0" smtClean="0"/>
              <a:t>Зачетници социјалне медицине били су: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Cyrl-RS" dirty="0"/>
              <a:t> </a:t>
            </a:r>
            <a:r>
              <a:rPr lang="sr-Latn-RS" dirty="0"/>
              <a:t>P</a:t>
            </a:r>
            <a:r>
              <a:rPr lang="sr-Latn-RS" dirty="0" smtClean="0"/>
              <a:t>eter Frank, </a:t>
            </a:r>
            <a:r>
              <a:rPr lang="sr-Cyrl-RS" dirty="0" smtClean="0"/>
              <a:t>у свом делу „ Систем поптуне медицинске политике“ из 1779. год. Указује на најзначајније принципе науке о здрављу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Latn-RS" dirty="0"/>
              <a:t> </a:t>
            </a:r>
            <a:r>
              <a:rPr lang="sr-Latn-RS" dirty="0" smtClean="0"/>
              <a:t>Rudolf Virchow, </a:t>
            </a:r>
            <a:r>
              <a:rPr lang="sr-Cyrl-RS" dirty="0" smtClean="0"/>
              <a:t>покренуо часопис „Медицинска реформа“ </a:t>
            </a:r>
            <a:r>
              <a:rPr lang="sr-Latn-RS" dirty="0" smtClean="0"/>
              <a:t> </a:t>
            </a:r>
            <a:r>
              <a:rPr lang="sr-Cyrl-RS" dirty="0" smtClean="0"/>
              <a:t>и указује на значај корелације социјалног статуса и здравственог статуса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Latn-RS" dirty="0" smtClean="0"/>
              <a:t>Galton, Grotjahn </a:t>
            </a:r>
            <a:r>
              <a:rPr lang="sr-Cyrl-RS" dirty="0" smtClean="0"/>
              <a:t>и </a:t>
            </a:r>
            <a:r>
              <a:rPr lang="sr-Latn-RS" dirty="0" smtClean="0"/>
              <a:t>Kaup</a:t>
            </a:r>
            <a:r>
              <a:rPr lang="sr-Cyrl-RS" dirty="0" smtClean="0"/>
              <a:t>, у својим делима указују на најзначајније постулате социјалне медицине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sr-Latn-RS" dirty="0"/>
              <a:t> </a:t>
            </a:r>
            <a:r>
              <a:rPr lang="sr-Latn-RS" dirty="0" smtClean="0"/>
              <a:t>Engels, </a:t>
            </a:r>
            <a:r>
              <a:rPr lang="sr-Cyrl-RS" dirty="0" smtClean="0"/>
              <a:t>указује на повезаност епидемије заразних болести са неадекватним условима живота и рад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588191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26911" y="218369"/>
            <a:ext cx="10515600" cy="752475"/>
          </a:xfrm>
        </p:spPr>
        <p:txBody>
          <a:bodyPr>
            <a:normAutofit/>
          </a:bodyPr>
          <a:lstStyle/>
          <a:p>
            <a:pPr algn="ctr"/>
            <a:r>
              <a:rPr lang="sr-Cyrl-RS" sz="2800" dirty="0">
                <a:latin typeface="+mn-lt"/>
                <a:cs typeface="Arial" panose="020B0604020202020204" pitchFamily="34" charset="0"/>
              </a:rPr>
              <a:t>Основне дефиниције и концепти социјалне фармације</a:t>
            </a:r>
            <a:endParaRPr lang="en-US" sz="2800" dirty="0">
              <a:latin typeface="+mn-lt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8667" y="1320799"/>
            <a:ext cx="11458222" cy="5215467"/>
          </a:xfrm>
        </p:spPr>
        <p:txBody>
          <a:bodyPr/>
          <a:lstStyle/>
          <a:p>
            <a:r>
              <a:rPr lang="sr-Cyrl-RS" dirty="0" smtClean="0"/>
              <a:t>У Србију зачетником социјалне медицине се сматра Милан Јовановић Батут.</a:t>
            </a:r>
          </a:p>
          <a:p>
            <a:r>
              <a:rPr lang="sr-Cyrl-RS" dirty="0" smtClean="0"/>
              <a:t>Батут је на директан и јасан начин указао на значај науке о здрављу и дефинисао најзначајније улоге здравствених раднике.</a:t>
            </a:r>
          </a:p>
          <a:p>
            <a:r>
              <a:rPr lang="sr-Cyrl-RS" dirty="0" smtClean="0"/>
              <a:t>О значају Батута у развоју социјалне медицине највише је говорио Андрија Штампар о чему је говорио на Скупштини Светске здравствене организације приликом доделе Леон-Бернардове награде.</a:t>
            </a:r>
          </a:p>
          <a:p>
            <a:endParaRPr lang="sr-Cyrl-RS" dirty="0"/>
          </a:p>
        </p:txBody>
      </p:sp>
    </p:spTree>
    <p:extLst>
      <p:ext uri="{BB962C8B-B14F-4D97-AF65-F5344CB8AC3E}">
        <p14:creationId xmlns:p14="http://schemas.microsoft.com/office/powerpoint/2010/main" val="5774351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436</TotalTime>
  <Words>3606</Words>
  <Application>Microsoft Office PowerPoint</Application>
  <PresentationFormat>Widescreen</PresentationFormat>
  <Paragraphs>246</Paragraphs>
  <Slides>38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38</vt:i4>
      </vt:variant>
    </vt:vector>
  </HeadingPairs>
  <TitlesOfParts>
    <vt:vector size="43" baseType="lpstr">
      <vt:lpstr>Arial</vt:lpstr>
      <vt:lpstr>Calibri</vt:lpstr>
      <vt:lpstr>Calibri Light</vt:lpstr>
      <vt:lpstr>Wingdings</vt:lpstr>
      <vt:lpstr>Office Theme</vt:lpstr>
      <vt:lpstr>Интегрисане академске студије фармације Предмет: Социјална фармација    Наставна јединица бр. 1</vt:lpstr>
      <vt:lpstr>Основне дефиниције и концепти социјалне фармације</vt:lpstr>
      <vt:lpstr>Основне дефиниције и концепти социјалне фармације</vt:lpstr>
      <vt:lpstr>Основне дефиниције и концепти социјалне фармације</vt:lpstr>
      <vt:lpstr>Основне дефиниције и концепти социјалне фармације</vt:lpstr>
      <vt:lpstr>Основне дефиниције и концепти социјалне фармације</vt:lpstr>
      <vt:lpstr>Основне дефиниције и концепти социјалне фармације</vt:lpstr>
      <vt:lpstr>Основне дефиниције и концепти социјалне фармације</vt:lpstr>
      <vt:lpstr>Основне дефиниције и концепти социјалне фармације</vt:lpstr>
      <vt:lpstr>Основни принципи развоја фармације кроз историју</vt:lpstr>
      <vt:lpstr>Основни принципи развоја фармације кроз историју</vt:lpstr>
      <vt:lpstr>  Основни принципи развоја фармације кроз историју </vt:lpstr>
      <vt:lpstr>Основни принципи развоја фармације кроз историју</vt:lpstr>
      <vt:lpstr>Основни принципи развоја фармације кроз историју </vt:lpstr>
      <vt:lpstr>Основни принципи развоја фармације кроз историју </vt:lpstr>
      <vt:lpstr>Основни принципи развоја фармације кроз историју </vt:lpstr>
      <vt:lpstr>Основни принципи развоја фармације кроз историју  </vt:lpstr>
      <vt:lpstr>Основни принципи развоја фармације кроз историју </vt:lpstr>
      <vt:lpstr>Основни принципи развоја фармације кроз историју</vt:lpstr>
      <vt:lpstr>Основни принципи развоја фармације кроз историју </vt:lpstr>
      <vt:lpstr>Основни принципи развоја фармације кроз историју </vt:lpstr>
      <vt:lpstr>Основни принципи развоја фармације кроз историју </vt:lpstr>
      <vt:lpstr>Основни принципи развоја фармације кроз историју</vt:lpstr>
      <vt:lpstr>Основни принципи развоја фармације кроз историју</vt:lpstr>
      <vt:lpstr>Основни принципи развоја фармације кроз историју </vt:lpstr>
      <vt:lpstr>Основни принципи развоја фармације кроз историју</vt:lpstr>
      <vt:lpstr>Основни принципи развоја фармације кроз историју</vt:lpstr>
      <vt:lpstr>Основни принципи развоја фармације кроз историју</vt:lpstr>
      <vt:lpstr>Основни принципи развоја фармације кроз историју</vt:lpstr>
      <vt:lpstr>Основни принципи развоја фармације кроз историју</vt:lpstr>
      <vt:lpstr>Основни принципи развоја фармације кроз историју</vt:lpstr>
      <vt:lpstr>Основни принципи развоја фармације кроз историју </vt:lpstr>
      <vt:lpstr>Основни принципи развоја фармације кроз историју </vt:lpstr>
      <vt:lpstr>Основни принципи развоја фармације кроз историју </vt:lpstr>
      <vt:lpstr>Основни принципи развоја фармације кроз историју</vt:lpstr>
      <vt:lpstr>Основни принципи развоја фармације кроз историју</vt:lpstr>
      <vt:lpstr>Основни принципи развоја фармације кроз историју</vt:lpstr>
      <vt:lpstr>Основни принципи развоја фармације кроз историју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User</cp:lastModifiedBy>
  <cp:revision>26</cp:revision>
  <dcterms:created xsi:type="dcterms:W3CDTF">2019-02-07T17:17:25Z</dcterms:created>
  <dcterms:modified xsi:type="dcterms:W3CDTF">2021-02-07T15:40:29Z</dcterms:modified>
</cp:coreProperties>
</file>

<file path=docProps/thumbnail.jpeg>
</file>